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423" r:id="rId2"/>
    <p:sldId id="314" r:id="rId3"/>
    <p:sldId id="3746" r:id="rId4"/>
    <p:sldId id="316" r:id="rId5"/>
    <p:sldId id="317" r:id="rId6"/>
    <p:sldId id="3751" r:id="rId7"/>
    <p:sldId id="3753" r:id="rId8"/>
    <p:sldId id="3754" r:id="rId9"/>
    <p:sldId id="2368" r:id="rId10"/>
    <p:sldId id="3748" r:id="rId11"/>
    <p:sldId id="3747" r:id="rId12"/>
    <p:sldId id="3749" r:id="rId13"/>
    <p:sldId id="269" r:id="rId14"/>
    <p:sldId id="1522" r:id="rId15"/>
    <p:sldId id="1526" r:id="rId16"/>
    <p:sldId id="270" r:id="rId17"/>
    <p:sldId id="1520" r:id="rId18"/>
    <p:sldId id="1516" r:id="rId19"/>
    <p:sldId id="1529" r:id="rId20"/>
    <p:sldId id="1512" r:id="rId21"/>
    <p:sldId id="1517" r:id="rId22"/>
    <p:sldId id="272" r:id="rId23"/>
    <p:sldId id="1524" r:id="rId24"/>
    <p:sldId id="375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61C773-F686-45ED-9651-12FE400B3BE1}" v="1" dt="2019-10-17T19:17:14.0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20"/>
    <p:restoredTop sz="94681"/>
  </p:normalViewPr>
  <p:slideViewPr>
    <p:cSldViewPr snapToGrid="0">
      <p:cViewPr varScale="1">
        <p:scale>
          <a:sx n="81" d="100"/>
          <a:sy n="81" d="100"/>
        </p:scale>
        <p:origin x="113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3.png>
</file>

<file path=ppt/media/image4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793B14-E912-FB46-BAEC-C4C90501E850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C64A76-C2A8-C041-9B9B-3EC084C28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785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11/26/2019 10:40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5536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More detail in how Open Policy agent makes enforcement decisions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09781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Outline </a:t>
            </a:r>
            <a:r>
              <a:rPr lang="en-US" err="1"/>
              <a:t>rego</a:t>
            </a:r>
            <a:r>
              <a:rPr lang="en-US"/>
              <a:t> and a sample policy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62366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General Overview of of the Kubernetes Policy Management Controller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99501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1947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Talk about takeaways and what attendees learned and </a:t>
            </a:r>
            <a:r>
              <a:rPr lang="en-US" err="1"/>
              <a:t>renforce</a:t>
            </a:r>
            <a:r>
              <a:rPr lang="en-US"/>
              <a:t> how OPA\Policy controller solves the Problem from first few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1427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Talk about takeaways and what attendees learned and </a:t>
            </a:r>
            <a:r>
              <a:rPr lang="en-US" err="1"/>
              <a:t>renforce</a:t>
            </a:r>
            <a:r>
              <a:rPr lang="en-US"/>
              <a:t> how OPA\Policy controller solves the Problem from first few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0329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EE1633-6A7D-46D5-AD36-DCA2AAC0C7A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91710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DFF602-CE86-4CCA-9DFC-3C86EA1A0A4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325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EE1633-6A7D-46D5-AD36-DCA2AAC0C7A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33291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EE1633-6A7D-46D5-AD36-DCA2AAC0C7A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0633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Talk more of what can Dynamic Admission controllers are and their use cases</a:t>
            </a:r>
          </a:p>
          <a:p>
            <a:endParaRPr lang="en-US"/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; each one may modify the object if it desires</a:t>
            </a:r>
            <a:endParaRPr lang="en-US">
              <a:cs typeface="Arial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58264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So yes dynamic controllers are awesome, but they create a lot of custom code that has to be </a:t>
            </a:r>
            <a:r>
              <a:rPr lang="en-US" err="1"/>
              <a:t>mainted</a:t>
            </a:r>
            <a:r>
              <a:rPr lang="en-US"/>
              <a:t> and configured in Kubernetes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23008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24360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Overview key features of the Open Policy Agent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09F8A2-1A58-3045-9C6F-BE81590386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8692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CA122-544B-3F45-9739-0624D4E2AC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48786B-6EBA-9545-BA1F-8B1F385CE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ABB298-F8C7-B248-9B66-C31E6EC6E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C617-123D-B14F-9B79-3CFFD6F3EBBB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7E681-9CBF-BA4B-AD0B-7D22C18E3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32518-4413-7B4D-BB26-7AA74C1F9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578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BE3E0-FAD7-7D46-A5D2-FC8297D19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F5A279-A041-F74B-B902-6D15693912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8EE42-317B-904C-BD85-1695961A2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C617-123D-B14F-9B79-3CFFD6F3EBBB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922028-E386-264C-8DA7-24C640866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CBF3C-CEF9-AC45-A61D-56EBB5B7E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414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26F0BC-49D7-9741-B42E-DF83B76719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FF7722-09DA-7E41-A952-41236E2FB5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C5147-1DEA-7747-B9C4-249EA344A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C617-123D-B14F-9B79-3CFFD6F3EBBB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38027-C06A-0C4A-A02D-27B71A8DB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C6667-066F-474F-9988-CC535EB57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6926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303" y="1187644"/>
            <a:ext cx="11655078" cy="22665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5194405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Freeform: Shape 103"/>
          <p:cNvSpPr>
            <a:spLocks/>
          </p:cNvSpPr>
          <p:nvPr/>
        </p:nvSpPr>
        <p:spPr bwMode="gray">
          <a:xfrm>
            <a:off x="347" y="4168249"/>
            <a:ext cx="12191655" cy="2689753"/>
          </a:xfrm>
          <a:custGeom>
            <a:avLst/>
            <a:gdLst>
              <a:gd name="connsiteX0" fmla="*/ 5679089 w 12449404"/>
              <a:gd name="connsiteY0" fmla="*/ 0 h 2048448"/>
              <a:gd name="connsiteX1" fmla="*/ 6408130 w 12449404"/>
              <a:gd name="connsiteY1" fmla="*/ 0 h 2048448"/>
              <a:gd name="connsiteX2" fmla="*/ 6408130 w 12449404"/>
              <a:gd name="connsiteY2" fmla="*/ 578198 h 2048448"/>
              <a:gd name="connsiteX3" fmla="*/ 6867090 w 12449404"/>
              <a:gd name="connsiteY3" fmla="*/ 606386 h 2048448"/>
              <a:gd name="connsiteX4" fmla="*/ 7118635 w 12449404"/>
              <a:gd name="connsiteY4" fmla="*/ 606386 h 2048448"/>
              <a:gd name="connsiteX5" fmla="*/ 7118635 w 12449404"/>
              <a:gd name="connsiteY5" fmla="*/ 483901 h 2048448"/>
              <a:gd name="connsiteX6" fmla="*/ 7128240 w 12449404"/>
              <a:gd name="connsiteY6" fmla="*/ 483901 h 2048448"/>
              <a:gd name="connsiteX7" fmla="*/ 7128240 w 12449404"/>
              <a:gd name="connsiteY7" fmla="*/ 225552 h 2048448"/>
              <a:gd name="connsiteX8" fmla="*/ 7501176 w 12449404"/>
              <a:gd name="connsiteY8" fmla="*/ 225552 h 2048448"/>
              <a:gd name="connsiteX9" fmla="*/ 7501176 w 12449404"/>
              <a:gd name="connsiteY9" fmla="*/ 339268 h 2048448"/>
              <a:gd name="connsiteX10" fmla="*/ 7539643 w 12449404"/>
              <a:gd name="connsiteY10" fmla="*/ 339268 h 2048448"/>
              <a:gd name="connsiteX11" fmla="*/ 7539643 w 12449404"/>
              <a:gd name="connsiteY11" fmla="*/ 483901 h 2048448"/>
              <a:gd name="connsiteX12" fmla="*/ 7646440 w 12449404"/>
              <a:gd name="connsiteY12" fmla="*/ 483901 h 2048448"/>
              <a:gd name="connsiteX13" fmla="*/ 7646440 w 12449404"/>
              <a:gd name="connsiteY13" fmla="*/ 643969 h 2048448"/>
              <a:gd name="connsiteX14" fmla="*/ 8043905 w 12449404"/>
              <a:gd name="connsiteY14" fmla="*/ 643969 h 2048448"/>
              <a:gd name="connsiteX15" fmla="*/ 8043905 w 12449404"/>
              <a:gd name="connsiteY15" fmla="*/ 744644 h 2048448"/>
              <a:gd name="connsiteX16" fmla="*/ 8497281 w 12449404"/>
              <a:gd name="connsiteY16" fmla="*/ 744644 h 2048448"/>
              <a:gd name="connsiteX17" fmla="*/ 8497281 w 12449404"/>
              <a:gd name="connsiteY17" fmla="*/ 777377 h 2048448"/>
              <a:gd name="connsiteX18" fmla="*/ 8516897 w 12449404"/>
              <a:gd name="connsiteY18" fmla="*/ 777377 h 2048448"/>
              <a:gd name="connsiteX19" fmla="*/ 8516897 w 12449404"/>
              <a:gd name="connsiteY19" fmla="*/ 965361 h 2048448"/>
              <a:gd name="connsiteX20" fmla="*/ 8865577 w 12449404"/>
              <a:gd name="connsiteY20" fmla="*/ 965361 h 2048448"/>
              <a:gd name="connsiteX21" fmla="*/ 8865577 w 12449404"/>
              <a:gd name="connsiteY21" fmla="*/ 525721 h 2048448"/>
              <a:gd name="connsiteX22" fmla="*/ 8968665 w 12449404"/>
              <a:gd name="connsiteY22" fmla="*/ 525721 h 2048448"/>
              <a:gd name="connsiteX23" fmla="*/ 8968665 w 12449404"/>
              <a:gd name="connsiteY23" fmla="*/ 386248 h 2048448"/>
              <a:gd name="connsiteX24" fmla="*/ 9271866 w 12449404"/>
              <a:gd name="connsiteY24" fmla="*/ 386248 h 2048448"/>
              <a:gd name="connsiteX25" fmla="*/ 9271866 w 12449404"/>
              <a:gd name="connsiteY25" fmla="*/ 525721 h 2048448"/>
              <a:gd name="connsiteX26" fmla="*/ 9368890 w 12449404"/>
              <a:gd name="connsiteY26" fmla="*/ 525721 h 2048448"/>
              <a:gd name="connsiteX27" fmla="*/ 9368890 w 12449404"/>
              <a:gd name="connsiteY27" fmla="*/ 58792 h 2048448"/>
              <a:gd name="connsiteX28" fmla="*/ 10072314 w 12449404"/>
              <a:gd name="connsiteY28" fmla="*/ 58792 h 2048448"/>
              <a:gd name="connsiteX29" fmla="*/ 10072314 w 12449404"/>
              <a:gd name="connsiteY29" fmla="*/ 616681 h 2048448"/>
              <a:gd name="connsiteX30" fmla="*/ 10514986 w 12449404"/>
              <a:gd name="connsiteY30" fmla="*/ 255872 h 2048448"/>
              <a:gd name="connsiteX31" fmla="*/ 10514986 w 12449404"/>
              <a:gd name="connsiteY31" fmla="*/ 643969 h 2048448"/>
              <a:gd name="connsiteX32" fmla="*/ 10757546 w 12449404"/>
              <a:gd name="connsiteY32" fmla="*/ 643969 h 2048448"/>
              <a:gd name="connsiteX33" fmla="*/ 10757546 w 12449404"/>
              <a:gd name="connsiteY33" fmla="*/ 525721 h 2048448"/>
              <a:gd name="connsiteX34" fmla="*/ 10860634 w 12449404"/>
              <a:gd name="connsiteY34" fmla="*/ 525721 h 2048448"/>
              <a:gd name="connsiteX35" fmla="*/ 10860634 w 12449404"/>
              <a:gd name="connsiteY35" fmla="*/ 386248 h 2048448"/>
              <a:gd name="connsiteX36" fmla="*/ 11163835 w 12449404"/>
              <a:gd name="connsiteY36" fmla="*/ 386248 h 2048448"/>
              <a:gd name="connsiteX37" fmla="*/ 11163835 w 12449404"/>
              <a:gd name="connsiteY37" fmla="*/ 525721 h 2048448"/>
              <a:gd name="connsiteX38" fmla="*/ 11266923 w 12449404"/>
              <a:gd name="connsiteY38" fmla="*/ 525721 h 2048448"/>
              <a:gd name="connsiteX39" fmla="*/ 11266923 w 12449404"/>
              <a:gd name="connsiteY39" fmla="*/ 965361 h 2048448"/>
              <a:gd name="connsiteX40" fmla="*/ 11612572 w 12449404"/>
              <a:gd name="connsiteY40" fmla="*/ 965361 h 2048448"/>
              <a:gd name="connsiteX41" fmla="*/ 11612572 w 12449404"/>
              <a:gd name="connsiteY41" fmla="*/ 777377 h 2048448"/>
              <a:gd name="connsiteX42" fmla="*/ 12088596 w 12449404"/>
              <a:gd name="connsiteY42" fmla="*/ 777377 h 2048448"/>
              <a:gd name="connsiteX43" fmla="*/ 12088596 w 12449404"/>
              <a:gd name="connsiteY43" fmla="*/ 1374681 h 2048448"/>
              <a:gd name="connsiteX44" fmla="*/ 12449404 w 12449404"/>
              <a:gd name="connsiteY44" fmla="*/ 1374681 h 2048448"/>
              <a:gd name="connsiteX45" fmla="*/ 12449404 w 12449404"/>
              <a:gd name="connsiteY45" fmla="*/ 1677881 h 2048448"/>
              <a:gd name="connsiteX46" fmla="*/ 12436715 w 12449404"/>
              <a:gd name="connsiteY46" fmla="*/ 1677881 h 2048448"/>
              <a:gd name="connsiteX47" fmla="*/ 12436715 w 12449404"/>
              <a:gd name="connsiteY47" fmla="*/ 2048448 h 2048448"/>
              <a:gd name="connsiteX48" fmla="*/ 0 w 12449404"/>
              <a:gd name="connsiteY48" fmla="*/ 2048448 h 2048448"/>
              <a:gd name="connsiteX49" fmla="*/ 0 w 12449404"/>
              <a:gd name="connsiteY49" fmla="*/ 1406374 h 2048448"/>
              <a:gd name="connsiteX50" fmla="*/ 45352 w 12449404"/>
              <a:gd name="connsiteY50" fmla="*/ 1406374 h 2048448"/>
              <a:gd name="connsiteX51" fmla="*/ 45352 w 12449404"/>
              <a:gd name="connsiteY51" fmla="*/ 1140624 h 2048448"/>
              <a:gd name="connsiteX52" fmla="*/ 657888 w 12449404"/>
              <a:gd name="connsiteY52" fmla="*/ 1140624 h 2048448"/>
              <a:gd name="connsiteX53" fmla="*/ 657888 w 12449404"/>
              <a:gd name="connsiteY53" fmla="*/ 879713 h 2048448"/>
              <a:gd name="connsiteX54" fmla="*/ 1116848 w 12449404"/>
              <a:gd name="connsiteY54" fmla="*/ 879713 h 2048448"/>
              <a:gd name="connsiteX55" fmla="*/ 1116848 w 12449404"/>
              <a:gd name="connsiteY55" fmla="*/ 1197168 h 2048448"/>
              <a:gd name="connsiteX56" fmla="*/ 1597874 w 12449404"/>
              <a:gd name="connsiteY56" fmla="*/ 1197168 h 2048448"/>
              <a:gd name="connsiteX57" fmla="*/ 1597874 w 12449404"/>
              <a:gd name="connsiteY57" fmla="*/ 807564 h 2048448"/>
              <a:gd name="connsiteX58" fmla="*/ 1701140 w 12449404"/>
              <a:gd name="connsiteY58" fmla="*/ 807564 h 2048448"/>
              <a:gd name="connsiteX59" fmla="*/ 1701140 w 12449404"/>
              <a:gd name="connsiteY59" fmla="*/ 662931 h 2048448"/>
              <a:gd name="connsiteX60" fmla="*/ 2018881 w 12449404"/>
              <a:gd name="connsiteY60" fmla="*/ 662931 h 2048448"/>
              <a:gd name="connsiteX61" fmla="*/ 2018881 w 12449404"/>
              <a:gd name="connsiteY61" fmla="*/ 807564 h 2048448"/>
              <a:gd name="connsiteX62" fmla="*/ 2122148 w 12449404"/>
              <a:gd name="connsiteY62" fmla="*/ 807564 h 2048448"/>
              <a:gd name="connsiteX63" fmla="*/ 2122148 w 12449404"/>
              <a:gd name="connsiteY63" fmla="*/ 939446 h 2048448"/>
              <a:gd name="connsiteX64" fmla="*/ 2484020 w 12449404"/>
              <a:gd name="connsiteY64" fmla="*/ 939446 h 2048448"/>
              <a:gd name="connsiteX65" fmla="*/ 2484020 w 12449404"/>
              <a:gd name="connsiteY65" fmla="*/ 744644 h 2048448"/>
              <a:gd name="connsiteX66" fmla="*/ 2549333 w 12449404"/>
              <a:gd name="connsiteY66" fmla="*/ 744644 h 2048448"/>
              <a:gd name="connsiteX67" fmla="*/ 2976519 w 12449404"/>
              <a:gd name="connsiteY67" fmla="*/ 744644 h 2048448"/>
              <a:gd name="connsiteX68" fmla="*/ 3008294 w 12449404"/>
              <a:gd name="connsiteY68" fmla="*/ 744644 h 2048448"/>
              <a:gd name="connsiteX69" fmla="*/ 3008294 w 12449404"/>
              <a:gd name="connsiteY69" fmla="*/ 879713 h 2048448"/>
              <a:gd name="connsiteX70" fmla="*/ 3356927 w 12449404"/>
              <a:gd name="connsiteY70" fmla="*/ 879713 h 2048448"/>
              <a:gd name="connsiteX71" fmla="*/ 3356927 w 12449404"/>
              <a:gd name="connsiteY71" fmla="*/ 172822 h 2048448"/>
              <a:gd name="connsiteX72" fmla="*/ 3743513 w 12449404"/>
              <a:gd name="connsiteY72" fmla="*/ 172822 h 2048448"/>
              <a:gd name="connsiteX73" fmla="*/ 3743513 w 12449404"/>
              <a:gd name="connsiteY73" fmla="*/ 606386 h 2048448"/>
              <a:gd name="connsiteX74" fmla="*/ 4305739 w 12449404"/>
              <a:gd name="connsiteY74" fmla="*/ 606386 h 2048448"/>
              <a:gd name="connsiteX75" fmla="*/ 4305739 w 12449404"/>
              <a:gd name="connsiteY75" fmla="*/ 744644 h 2048448"/>
              <a:gd name="connsiteX76" fmla="*/ 4796473 w 12449404"/>
              <a:gd name="connsiteY76" fmla="*/ 744644 h 2048448"/>
              <a:gd name="connsiteX77" fmla="*/ 4796473 w 12449404"/>
              <a:gd name="connsiteY77" fmla="*/ 907753 h 2048448"/>
              <a:gd name="connsiteX78" fmla="*/ 4966423 w 12449404"/>
              <a:gd name="connsiteY78" fmla="*/ 907753 h 2048448"/>
              <a:gd name="connsiteX79" fmla="*/ 4966423 w 12449404"/>
              <a:gd name="connsiteY79" fmla="*/ 939446 h 2048448"/>
              <a:gd name="connsiteX80" fmla="*/ 5157463 w 12449404"/>
              <a:gd name="connsiteY80" fmla="*/ 939446 h 2048448"/>
              <a:gd name="connsiteX81" fmla="*/ 5157463 w 12449404"/>
              <a:gd name="connsiteY81" fmla="*/ 483901 h 2048448"/>
              <a:gd name="connsiteX82" fmla="*/ 5264259 w 12449404"/>
              <a:gd name="connsiteY82" fmla="*/ 483901 h 2048448"/>
              <a:gd name="connsiteX83" fmla="*/ 5264259 w 12449404"/>
              <a:gd name="connsiteY83" fmla="*/ 339268 h 2048448"/>
              <a:gd name="connsiteX84" fmla="*/ 5578471 w 12449404"/>
              <a:gd name="connsiteY84" fmla="*/ 339268 h 2048448"/>
              <a:gd name="connsiteX85" fmla="*/ 5578471 w 12449404"/>
              <a:gd name="connsiteY85" fmla="*/ 483901 h 2048448"/>
              <a:gd name="connsiteX86" fmla="*/ 5679089 w 12449404"/>
              <a:gd name="connsiteY86" fmla="*/ 483901 h 204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12449404" h="2048448">
                <a:moveTo>
                  <a:pt x="5679089" y="0"/>
                </a:moveTo>
                <a:lnTo>
                  <a:pt x="6408130" y="0"/>
                </a:lnTo>
                <a:lnTo>
                  <a:pt x="6408130" y="578198"/>
                </a:lnTo>
                <a:lnTo>
                  <a:pt x="6867090" y="606386"/>
                </a:lnTo>
                <a:lnTo>
                  <a:pt x="7118635" y="606386"/>
                </a:lnTo>
                <a:lnTo>
                  <a:pt x="7118635" y="483901"/>
                </a:lnTo>
                <a:lnTo>
                  <a:pt x="7128240" y="483901"/>
                </a:lnTo>
                <a:lnTo>
                  <a:pt x="7128240" y="225552"/>
                </a:lnTo>
                <a:lnTo>
                  <a:pt x="7501176" y="225552"/>
                </a:lnTo>
                <a:lnTo>
                  <a:pt x="7501176" y="339268"/>
                </a:lnTo>
                <a:lnTo>
                  <a:pt x="7539643" y="339268"/>
                </a:lnTo>
                <a:lnTo>
                  <a:pt x="7539643" y="483901"/>
                </a:lnTo>
                <a:lnTo>
                  <a:pt x="7646440" y="483901"/>
                </a:lnTo>
                <a:lnTo>
                  <a:pt x="7646440" y="643969"/>
                </a:lnTo>
                <a:lnTo>
                  <a:pt x="8043905" y="643969"/>
                </a:lnTo>
                <a:lnTo>
                  <a:pt x="8043905" y="744644"/>
                </a:lnTo>
                <a:lnTo>
                  <a:pt x="8497281" y="744644"/>
                </a:lnTo>
                <a:lnTo>
                  <a:pt x="8497281" y="777377"/>
                </a:lnTo>
                <a:lnTo>
                  <a:pt x="8516897" y="777377"/>
                </a:lnTo>
                <a:lnTo>
                  <a:pt x="8516897" y="965361"/>
                </a:lnTo>
                <a:lnTo>
                  <a:pt x="8865577" y="965361"/>
                </a:lnTo>
                <a:lnTo>
                  <a:pt x="8865577" y="525721"/>
                </a:lnTo>
                <a:lnTo>
                  <a:pt x="8968665" y="525721"/>
                </a:lnTo>
                <a:lnTo>
                  <a:pt x="8968665" y="386248"/>
                </a:lnTo>
                <a:lnTo>
                  <a:pt x="9271866" y="386248"/>
                </a:lnTo>
                <a:lnTo>
                  <a:pt x="9271866" y="525721"/>
                </a:lnTo>
                <a:lnTo>
                  <a:pt x="9368890" y="525721"/>
                </a:lnTo>
                <a:lnTo>
                  <a:pt x="9368890" y="58792"/>
                </a:lnTo>
                <a:lnTo>
                  <a:pt x="10072314" y="58792"/>
                </a:lnTo>
                <a:lnTo>
                  <a:pt x="10072314" y="616681"/>
                </a:lnTo>
                <a:lnTo>
                  <a:pt x="10514986" y="255872"/>
                </a:lnTo>
                <a:lnTo>
                  <a:pt x="10514986" y="643969"/>
                </a:lnTo>
                <a:lnTo>
                  <a:pt x="10757546" y="643969"/>
                </a:lnTo>
                <a:lnTo>
                  <a:pt x="10757546" y="525721"/>
                </a:lnTo>
                <a:lnTo>
                  <a:pt x="10860634" y="525721"/>
                </a:lnTo>
                <a:lnTo>
                  <a:pt x="10860634" y="386248"/>
                </a:lnTo>
                <a:lnTo>
                  <a:pt x="11163835" y="386248"/>
                </a:lnTo>
                <a:lnTo>
                  <a:pt x="11163835" y="525721"/>
                </a:lnTo>
                <a:lnTo>
                  <a:pt x="11266923" y="525721"/>
                </a:lnTo>
                <a:lnTo>
                  <a:pt x="11266923" y="965361"/>
                </a:lnTo>
                <a:lnTo>
                  <a:pt x="11612572" y="965361"/>
                </a:lnTo>
                <a:lnTo>
                  <a:pt x="11612572" y="777377"/>
                </a:lnTo>
                <a:lnTo>
                  <a:pt x="12088596" y="777377"/>
                </a:lnTo>
                <a:lnTo>
                  <a:pt x="12088596" y="1374681"/>
                </a:lnTo>
                <a:lnTo>
                  <a:pt x="12449404" y="1374681"/>
                </a:lnTo>
                <a:lnTo>
                  <a:pt x="12449404" y="1677881"/>
                </a:lnTo>
                <a:lnTo>
                  <a:pt x="12436715" y="1677881"/>
                </a:lnTo>
                <a:lnTo>
                  <a:pt x="12436715" y="2048448"/>
                </a:lnTo>
                <a:lnTo>
                  <a:pt x="0" y="2048448"/>
                </a:lnTo>
                <a:lnTo>
                  <a:pt x="0" y="1406374"/>
                </a:lnTo>
                <a:lnTo>
                  <a:pt x="45352" y="1406374"/>
                </a:lnTo>
                <a:lnTo>
                  <a:pt x="45352" y="1140624"/>
                </a:lnTo>
                <a:lnTo>
                  <a:pt x="657888" y="1140624"/>
                </a:lnTo>
                <a:lnTo>
                  <a:pt x="657888" y="879713"/>
                </a:lnTo>
                <a:lnTo>
                  <a:pt x="1116848" y="879713"/>
                </a:lnTo>
                <a:lnTo>
                  <a:pt x="1116848" y="1197168"/>
                </a:lnTo>
                <a:lnTo>
                  <a:pt x="1597874" y="1197168"/>
                </a:lnTo>
                <a:lnTo>
                  <a:pt x="1597874" y="807564"/>
                </a:lnTo>
                <a:lnTo>
                  <a:pt x="1701140" y="807564"/>
                </a:lnTo>
                <a:lnTo>
                  <a:pt x="1701140" y="662931"/>
                </a:lnTo>
                <a:lnTo>
                  <a:pt x="2018881" y="662931"/>
                </a:lnTo>
                <a:lnTo>
                  <a:pt x="2018881" y="807564"/>
                </a:lnTo>
                <a:lnTo>
                  <a:pt x="2122148" y="807564"/>
                </a:lnTo>
                <a:lnTo>
                  <a:pt x="2122148" y="939446"/>
                </a:lnTo>
                <a:lnTo>
                  <a:pt x="2484020" y="939446"/>
                </a:lnTo>
                <a:lnTo>
                  <a:pt x="2484020" y="744644"/>
                </a:lnTo>
                <a:lnTo>
                  <a:pt x="2549333" y="744644"/>
                </a:lnTo>
                <a:lnTo>
                  <a:pt x="2976519" y="744644"/>
                </a:lnTo>
                <a:lnTo>
                  <a:pt x="3008294" y="744644"/>
                </a:lnTo>
                <a:lnTo>
                  <a:pt x="3008294" y="879713"/>
                </a:lnTo>
                <a:lnTo>
                  <a:pt x="3356927" y="879713"/>
                </a:lnTo>
                <a:lnTo>
                  <a:pt x="3356927" y="172822"/>
                </a:lnTo>
                <a:lnTo>
                  <a:pt x="3743513" y="172822"/>
                </a:lnTo>
                <a:lnTo>
                  <a:pt x="3743513" y="606386"/>
                </a:lnTo>
                <a:lnTo>
                  <a:pt x="4305739" y="606386"/>
                </a:lnTo>
                <a:lnTo>
                  <a:pt x="4305739" y="744644"/>
                </a:lnTo>
                <a:lnTo>
                  <a:pt x="4796473" y="744644"/>
                </a:lnTo>
                <a:lnTo>
                  <a:pt x="4796473" y="907753"/>
                </a:lnTo>
                <a:lnTo>
                  <a:pt x="4966423" y="907753"/>
                </a:lnTo>
                <a:lnTo>
                  <a:pt x="4966423" y="939446"/>
                </a:lnTo>
                <a:lnTo>
                  <a:pt x="5157463" y="939446"/>
                </a:lnTo>
                <a:lnTo>
                  <a:pt x="5157463" y="483901"/>
                </a:lnTo>
                <a:lnTo>
                  <a:pt x="5264259" y="483901"/>
                </a:lnTo>
                <a:lnTo>
                  <a:pt x="5264259" y="339268"/>
                </a:lnTo>
                <a:lnTo>
                  <a:pt x="5578471" y="339268"/>
                </a:lnTo>
                <a:lnTo>
                  <a:pt x="5578471" y="483901"/>
                </a:lnTo>
                <a:lnTo>
                  <a:pt x="5679089" y="483901"/>
                </a:lnTo>
                <a:close/>
              </a:path>
            </a:pathLst>
          </a:custGeom>
          <a:solidFill>
            <a:srgbClr val="409AE1">
              <a:alpha val="40000"/>
            </a:srgbClr>
          </a:solidFill>
          <a:ln>
            <a:noFill/>
          </a:ln>
        </p:spPr>
        <p:txBody>
          <a:bodyPr vert="horz" wrap="square" lIns="89631" tIns="44814" rIns="89631" bIns="44814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1371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8"/>
            <a:ext cx="8964185" cy="1793091"/>
          </a:xfrm>
          <a:noFill/>
        </p:spPr>
        <p:txBody>
          <a:bodyPr lIns="146304" tIns="91440" rIns="146304" bIns="91440" anchor="t" anchorCtr="0"/>
          <a:lstStyle>
            <a:lvl1pPr>
              <a:defRPr sz="5294" spc="-99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3" y="3878576"/>
            <a:ext cx="7171337" cy="179232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40" name="Picture 1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black">
          <a:xfrm>
            <a:off x="448213" y="471693"/>
            <a:ext cx="1454257" cy="304828"/>
          </a:xfrm>
          <a:prstGeom prst="rect">
            <a:avLst/>
          </a:prstGeom>
        </p:spPr>
      </p:pic>
      <p:grpSp>
        <p:nvGrpSpPr>
          <p:cNvPr id="141" name="Group 140"/>
          <p:cNvGrpSpPr>
            <a:grpSpLocks noChangeAspect="1"/>
          </p:cNvGrpSpPr>
          <p:nvPr/>
        </p:nvGrpSpPr>
        <p:grpSpPr bwMode="gray">
          <a:xfrm>
            <a:off x="7315752" y="3137934"/>
            <a:ext cx="4487477" cy="3470844"/>
            <a:chOff x="8496600" y="3495586"/>
            <a:chExt cx="3009906" cy="2327684"/>
          </a:xfrm>
        </p:grpSpPr>
        <p:sp>
          <p:nvSpPr>
            <p:cNvPr id="142" name="Freeform 9"/>
            <p:cNvSpPr>
              <a:spLocks/>
            </p:cNvSpPr>
            <p:nvPr/>
          </p:nvSpPr>
          <p:spPr bwMode="gray">
            <a:xfrm>
              <a:off x="8496600" y="5501008"/>
              <a:ext cx="646113" cy="82550"/>
            </a:xfrm>
            <a:custGeom>
              <a:avLst/>
              <a:gdLst>
                <a:gd name="T0" fmla="*/ 437 w 467"/>
                <a:gd name="T1" fmla="*/ 60 h 60"/>
                <a:gd name="T2" fmla="*/ 30 w 467"/>
                <a:gd name="T3" fmla="*/ 60 h 60"/>
                <a:gd name="T4" fmla="*/ 0 w 467"/>
                <a:gd name="T5" fmla="*/ 30 h 60"/>
                <a:gd name="T6" fmla="*/ 30 w 467"/>
                <a:gd name="T7" fmla="*/ 0 h 60"/>
                <a:gd name="T8" fmla="*/ 437 w 467"/>
                <a:gd name="T9" fmla="*/ 0 h 60"/>
                <a:gd name="T10" fmla="*/ 467 w 467"/>
                <a:gd name="T11" fmla="*/ 30 h 60"/>
                <a:gd name="T12" fmla="*/ 437 w 467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7" h="60">
                  <a:moveTo>
                    <a:pt x="437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3" y="60"/>
                    <a:pt x="0" y="46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53" y="0"/>
                    <a:pt x="467" y="13"/>
                    <a:pt x="467" y="30"/>
                  </a:cubicBezTo>
                  <a:cubicBezTo>
                    <a:pt x="467" y="46"/>
                    <a:pt x="453" y="60"/>
                    <a:pt x="437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Freeform 10"/>
            <p:cNvSpPr>
              <a:spLocks/>
            </p:cNvSpPr>
            <p:nvPr/>
          </p:nvSpPr>
          <p:spPr bwMode="gray">
            <a:xfrm>
              <a:off x="10804831" y="3495586"/>
              <a:ext cx="701675" cy="371475"/>
            </a:xfrm>
            <a:custGeom>
              <a:avLst/>
              <a:gdLst>
                <a:gd name="T0" fmla="*/ 440 w 507"/>
                <a:gd name="T1" fmla="*/ 127 h 271"/>
                <a:gd name="T2" fmla="*/ 306 w 507"/>
                <a:gd name="T3" fmla="*/ 0 h 271"/>
                <a:gd name="T4" fmla="*/ 174 w 507"/>
                <a:gd name="T5" fmla="*/ 106 h 271"/>
                <a:gd name="T6" fmla="*/ 99 w 507"/>
                <a:gd name="T7" fmla="*/ 72 h 271"/>
                <a:gd name="T8" fmla="*/ 0 w 507"/>
                <a:gd name="T9" fmla="*/ 171 h 271"/>
                <a:gd name="T10" fmla="*/ 99 w 507"/>
                <a:gd name="T11" fmla="*/ 271 h 271"/>
                <a:gd name="T12" fmla="*/ 435 w 507"/>
                <a:gd name="T13" fmla="*/ 271 h 271"/>
                <a:gd name="T14" fmla="*/ 507 w 507"/>
                <a:gd name="T15" fmla="*/ 199 h 271"/>
                <a:gd name="T16" fmla="*/ 440 w 507"/>
                <a:gd name="T17" fmla="*/ 127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271">
                  <a:moveTo>
                    <a:pt x="440" y="127"/>
                  </a:moveTo>
                  <a:cubicBezTo>
                    <a:pt x="436" y="56"/>
                    <a:pt x="378" y="0"/>
                    <a:pt x="306" y="0"/>
                  </a:cubicBezTo>
                  <a:cubicBezTo>
                    <a:pt x="241" y="0"/>
                    <a:pt x="187" y="46"/>
                    <a:pt x="174" y="106"/>
                  </a:cubicBezTo>
                  <a:cubicBezTo>
                    <a:pt x="156" y="85"/>
                    <a:pt x="129" y="72"/>
                    <a:pt x="99" y="72"/>
                  </a:cubicBezTo>
                  <a:cubicBezTo>
                    <a:pt x="44" y="72"/>
                    <a:pt x="0" y="116"/>
                    <a:pt x="0" y="171"/>
                  </a:cubicBezTo>
                  <a:cubicBezTo>
                    <a:pt x="0" y="226"/>
                    <a:pt x="44" y="271"/>
                    <a:pt x="99" y="271"/>
                  </a:cubicBezTo>
                  <a:cubicBezTo>
                    <a:pt x="99" y="271"/>
                    <a:pt x="434" y="271"/>
                    <a:pt x="435" y="271"/>
                  </a:cubicBezTo>
                  <a:cubicBezTo>
                    <a:pt x="475" y="271"/>
                    <a:pt x="507" y="238"/>
                    <a:pt x="507" y="199"/>
                  </a:cubicBezTo>
                  <a:cubicBezTo>
                    <a:pt x="507" y="161"/>
                    <a:pt x="478" y="130"/>
                    <a:pt x="4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Freeform 11"/>
            <p:cNvSpPr>
              <a:spLocks/>
            </p:cNvSpPr>
            <p:nvPr/>
          </p:nvSpPr>
          <p:spPr bwMode="gray">
            <a:xfrm>
              <a:off x="10001550" y="5497833"/>
              <a:ext cx="1504950" cy="82550"/>
            </a:xfrm>
            <a:custGeom>
              <a:avLst/>
              <a:gdLst>
                <a:gd name="T0" fmla="*/ 1059 w 1089"/>
                <a:gd name="T1" fmla="*/ 60 h 60"/>
                <a:gd name="T2" fmla="*/ 30 w 1089"/>
                <a:gd name="T3" fmla="*/ 60 h 60"/>
                <a:gd name="T4" fmla="*/ 0 w 1089"/>
                <a:gd name="T5" fmla="*/ 30 h 60"/>
                <a:gd name="T6" fmla="*/ 30 w 1089"/>
                <a:gd name="T7" fmla="*/ 0 h 60"/>
                <a:gd name="T8" fmla="*/ 1059 w 1089"/>
                <a:gd name="T9" fmla="*/ 0 h 60"/>
                <a:gd name="T10" fmla="*/ 1089 w 1089"/>
                <a:gd name="T11" fmla="*/ 30 h 60"/>
                <a:gd name="T12" fmla="*/ 1059 w 1089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60">
                  <a:moveTo>
                    <a:pt x="1059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76" y="0"/>
                    <a:pt x="1089" y="13"/>
                    <a:pt x="1089" y="30"/>
                  </a:cubicBezTo>
                  <a:cubicBezTo>
                    <a:pt x="1089" y="46"/>
                    <a:pt x="1076" y="60"/>
                    <a:pt x="1059" y="6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Freeform 12"/>
            <p:cNvSpPr>
              <a:spLocks/>
            </p:cNvSpPr>
            <p:nvPr/>
          </p:nvSpPr>
          <p:spPr bwMode="gray">
            <a:xfrm>
              <a:off x="9110962" y="5713733"/>
              <a:ext cx="1012825" cy="109537"/>
            </a:xfrm>
            <a:custGeom>
              <a:avLst/>
              <a:gdLst>
                <a:gd name="T0" fmla="*/ 692 w 732"/>
                <a:gd name="T1" fmla="*/ 80 h 80"/>
                <a:gd name="T2" fmla="*/ 40 w 732"/>
                <a:gd name="T3" fmla="*/ 80 h 80"/>
                <a:gd name="T4" fmla="*/ 0 w 732"/>
                <a:gd name="T5" fmla="*/ 40 h 80"/>
                <a:gd name="T6" fmla="*/ 40 w 732"/>
                <a:gd name="T7" fmla="*/ 0 h 80"/>
                <a:gd name="T8" fmla="*/ 692 w 732"/>
                <a:gd name="T9" fmla="*/ 0 h 80"/>
                <a:gd name="T10" fmla="*/ 732 w 732"/>
                <a:gd name="T11" fmla="*/ 40 h 80"/>
                <a:gd name="T12" fmla="*/ 692 w 732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2" h="80">
                  <a:moveTo>
                    <a:pt x="692" y="80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714" y="0"/>
                    <a:pt x="732" y="18"/>
                    <a:pt x="732" y="40"/>
                  </a:cubicBezTo>
                  <a:cubicBezTo>
                    <a:pt x="732" y="62"/>
                    <a:pt x="714" y="80"/>
                    <a:pt x="692" y="80"/>
                  </a:cubicBezTo>
                  <a:close/>
                </a:path>
              </a:pathLst>
            </a:custGeom>
            <a:solidFill>
              <a:srgbClr val="006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Freeform 13"/>
            <p:cNvSpPr>
              <a:spLocks/>
            </p:cNvSpPr>
            <p:nvPr/>
          </p:nvSpPr>
          <p:spPr bwMode="gray">
            <a:xfrm>
              <a:off x="8910937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1 w 21"/>
                <a:gd name="T3" fmla="*/ 10 h 49"/>
                <a:gd name="T4" fmla="*/ 0 w 21"/>
                <a:gd name="T5" fmla="*/ 49 h 49"/>
                <a:gd name="T6" fmla="*/ 12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12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Freeform 14"/>
            <p:cNvSpPr>
              <a:spLocks/>
            </p:cNvSpPr>
            <p:nvPr/>
          </p:nvSpPr>
          <p:spPr bwMode="gray">
            <a:xfrm>
              <a:off x="8929987" y="4935858"/>
              <a:ext cx="14288" cy="77787"/>
            </a:xfrm>
            <a:custGeom>
              <a:avLst/>
              <a:gdLst>
                <a:gd name="T0" fmla="*/ 5 w 9"/>
                <a:gd name="T1" fmla="*/ 0 h 49"/>
                <a:gd name="T2" fmla="*/ 5 w 9"/>
                <a:gd name="T3" fmla="*/ 11 h 49"/>
                <a:gd name="T4" fmla="*/ 0 w 9"/>
                <a:gd name="T5" fmla="*/ 49 h 49"/>
                <a:gd name="T6" fmla="*/ 9 w 9"/>
                <a:gd name="T7" fmla="*/ 11 h 49"/>
                <a:gd name="T8" fmla="*/ 9 w 9"/>
                <a:gd name="T9" fmla="*/ 0 h 49"/>
                <a:gd name="T10" fmla="*/ 5 w 9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9">
                  <a:moveTo>
                    <a:pt x="5" y="0"/>
                  </a:moveTo>
                  <a:lnTo>
                    <a:pt x="5" y="11"/>
                  </a:lnTo>
                  <a:lnTo>
                    <a:pt x="0" y="49"/>
                  </a:lnTo>
                  <a:lnTo>
                    <a:pt x="9" y="11"/>
                  </a:lnTo>
                  <a:lnTo>
                    <a:pt x="9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Freeform 15"/>
            <p:cNvSpPr>
              <a:spLocks/>
            </p:cNvSpPr>
            <p:nvPr/>
          </p:nvSpPr>
          <p:spPr bwMode="gray">
            <a:xfrm>
              <a:off x="8910937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1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1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Freeform 16"/>
            <p:cNvSpPr>
              <a:spLocks/>
            </p:cNvSpPr>
            <p:nvPr/>
          </p:nvSpPr>
          <p:spPr bwMode="gray">
            <a:xfrm>
              <a:off x="8912525" y="4997770"/>
              <a:ext cx="33338" cy="47625"/>
            </a:xfrm>
            <a:custGeom>
              <a:avLst/>
              <a:gdLst>
                <a:gd name="T0" fmla="*/ 0 w 24"/>
                <a:gd name="T1" fmla="*/ 0 h 34"/>
                <a:gd name="T2" fmla="*/ 0 w 24"/>
                <a:gd name="T3" fmla="*/ 34 h 34"/>
                <a:gd name="T4" fmla="*/ 22 w 24"/>
                <a:gd name="T5" fmla="*/ 34 h 34"/>
                <a:gd name="T6" fmla="*/ 24 w 24"/>
                <a:gd name="T7" fmla="*/ 32 h 34"/>
                <a:gd name="T8" fmla="*/ 24 w 24"/>
                <a:gd name="T9" fmla="*/ 27 h 34"/>
                <a:gd name="T10" fmla="*/ 22 w 24"/>
                <a:gd name="T11" fmla="*/ 24 h 34"/>
                <a:gd name="T12" fmla="*/ 15 w 24"/>
                <a:gd name="T13" fmla="*/ 16 h 34"/>
                <a:gd name="T14" fmla="*/ 15 w 24"/>
                <a:gd name="T15" fmla="*/ 0 h 34"/>
                <a:gd name="T16" fmla="*/ 0 w 2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4" y="26"/>
                    <a:pt x="22" y="24"/>
                  </a:cubicBezTo>
                  <a:cubicBezTo>
                    <a:pt x="20" y="23"/>
                    <a:pt x="16" y="18"/>
                    <a:pt x="15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Freeform 17"/>
            <p:cNvSpPr>
              <a:spLocks/>
            </p:cNvSpPr>
            <p:nvPr/>
          </p:nvSpPr>
          <p:spPr bwMode="gray">
            <a:xfrm>
              <a:off x="89125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2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2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2" y="4"/>
                    <a:pt x="2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Freeform 18"/>
            <p:cNvSpPr>
              <a:spLocks/>
            </p:cNvSpPr>
            <p:nvPr/>
          </p:nvSpPr>
          <p:spPr bwMode="gray">
            <a:xfrm>
              <a:off x="8933162" y="5019995"/>
              <a:ext cx="12700" cy="25400"/>
            </a:xfrm>
            <a:custGeom>
              <a:avLst/>
              <a:gdLst>
                <a:gd name="T0" fmla="*/ 7 w 9"/>
                <a:gd name="T1" fmla="*/ 18 h 18"/>
                <a:gd name="T2" fmla="*/ 9 w 9"/>
                <a:gd name="T3" fmla="*/ 16 h 18"/>
                <a:gd name="T4" fmla="*/ 9 w 9"/>
                <a:gd name="T5" fmla="*/ 11 h 18"/>
                <a:gd name="T6" fmla="*/ 7 w 9"/>
                <a:gd name="T7" fmla="*/ 8 h 18"/>
                <a:gd name="T8" fmla="*/ 0 w 9"/>
                <a:gd name="T9" fmla="*/ 0 h 18"/>
                <a:gd name="T10" fmla="*/ 0 w 9"/>
                <a:gd name="T11" fmla="*/ 18 h 18"/>
                <a:gd name="T12" fmla="*/ 7 w 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7" y="18"/>
                  </a:moveTo>
                  <a:cubicBezTo>
                    <a:pt x="7" y="18"/>
                    <a:pt x="9" y="18"/>
                    <a:pt x="9" y="16"/>
                  </a:cubicBezTo>
                  <a:cubicBezTo>
                    <a:pt x="9" y="14"/>
                    <a:pt x="9" y="11"/>
                    <a:pt x="9" y="11"/>
                  </a:cubicBezTo>
                  <a:cubicBezTo>
                    <a:pt x="9" y="11"/>
                    <a:pt x="9" y="10"/>
                    <a:pt x="7" y="8"/>
                  </a:cubicBezTo>
                  <a:cubicBezTo>
                    <a:pt x="5" y="7"/>
                    <a:pt x="1" y="2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7" y="18"/>
                  </a:ln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Freeform 19"/>
            <p:cNvSpPr>
              <a:spLocks/>
            </p:cNvSpPr>
            <p:nvPr/>
          </p:nvSpPr>
          <p:spPr bwMode="gray">
            <a:xfrm>
              <a:off x="8874425" y="4935858"/>
              <a:ext cx="33338" cy="77787"/>
            </a:xfrm>
            <a:custGeom>
              <a:avLst/>
              <a:gdLst>
                <a:gd name="T0" fmla="*/ 0 w 21"/>
                <a:gd name="T1" fmla="*/ 0 h 49"/>
                <a:gd name="T2" fmla="*/ 0 w 21"/>
                <a:gd name="T3" fmla="*/ 10 h 49"/>
                <a:gd name="T4" fmla="*/ 0 w 21"/>
                <a:gd name="T5" fmla="*/ 49 h 49"/>
                <a:gd name="T6" fmla="*/ 13 w 21"/>
                <a:gd name="T7" fmla="*/ 49 h 49"/>
                <a:gd name="T8" fmla="*/ 21 w 21"/>
                <a:gd name="T9" fmla="*/ 11 h 49"/>
                <a:gd name="T10" fmla="*/ 21 w 21"/>
                <a:gd name="T11" fmla="*/ 0 h 49"/>
                <a:gd name="T12" fmla="*/ 0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13" y="49"/>
                  </a:lnTo>
                  <a:lnTo>
                    <a:pt x="21" y="11"/>
                  </a:lnTo>
                  <a:lnTo>
                    <a:pt x="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Freeform 20"/>
            <p:cNvSpPr>
              <a:spLocks/>
            </p:cNvSpPr>
            <p:nvPr/>
          </p:nvSpPr>
          <p:spPr bwMode="gray">
            <a:xfrm>
              <a:off x="8895062" y="4935858"/>
              <a:ext cx="12700" cy="77787"/>
            </a:xfrm>
            <a:custGeom>
              <a:avLst/>
              <a:gdLst>
                <a:gd name="T0" fmla="*/ 4 w 8"/>
                <a:gd name="T1" fmla="*/ 0 h 49"/>
                <a:gd name="T2" fmla="*/ 4 w 8"/>
                <a:gd name="T3" fmla="*/ 11 h 49"/>
                <a:gd name="T4" fmla="*/ 0 w 8"/>
                <a:gd name="T5" fmla="*/ 49 h 49"/>
                <a:gd name="T6" fmla="*/ 8 w 8"/>
                <a:gd name="T7" fmla="*/ 11 h 49"/>
                <a:gd name="T8" fmla="*/ 8 w 8"/>
                <a:gd name="T9" fmla="*/ 0 h 49"/>
                <a:gd name="T10" fmla="*/ 4 w 8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9">
                  <a:moveTo>
                    <a:pt x="4" y="0"/>
                  </a:moveTo>
                  <a:lnTo>
                    <a:pt x="4" y="11"/>
                  </a:lnTo>
                  <a:lnTo>
                    <a:pt x="0" y="49"/>
                  </a:lnTo>
                  <a:lnTo>
                    <a:pt x="8" y="11"/>
                  </a:lnTo>
                  <a:lnTo>
                    <a:pt x="8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99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Freeform 21"/>
            <p:cNvSpPr>
              <a:spLocks/>
            </p:cNvSpPr>
            <p:nvPr/>
          </p:nvSpPr>
          <p:spPr bwMode="gray">
            <a:xfrm>
              <a:off x="8874425" y="4935858"/>
              <a:ext cx="6350" cy="77787"/>
            </a:xfrm>
            <a:custGeom>
              <a:avLst/>
              <a:gdLst>
                <a:gd name="T0" fmla="*/ 0 w 4"/>
                <a:gd name="T1" fmla="*/ 0 h 49"/>
                <a:gd name="T2" fmla="*/ 0 w 4"/>
                <a:gd name="T3" fmla="*/ 10 h 49"/>
                <a:gd name="T4" fmla="*/ 0 w 4"/>
                <a:gd name="T5" fmla="*/ 49 h 49"/>
                <a:gd name="T6" fmla="*/ 4 w 4"/>
                <a:gd name="T7" fmla="*/ 10 h 49"/>
                <a:gd name="T8" fmla="*/ 4 w 4"/>
                <a:gd name="T9" fmla="*/ 0 h 49"/>
                <a:gd name="T10" fmla="*/ 0 w 4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9">
                  <a:moveTo>
                    <a:pt x="0" y="0"/>
                  </a:moveTo>
                  <a:lnTo>
                    <a:pt x="0" y="10"/>
                  </a:lnTo>
                  <a:lnTo>
                    <a:pt x="0" y="49"/>
                  </a:lnTo>
                  <a:lnTo>
                    <a:pt x="4" y="1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Freeform 22"/>
            <p:cNvSpPr>
              <a:spLocks/>
            </p:cNvSpPr>
            <p:nvPr/>
          </p:nvSpPr>
          <p:spPr bwMode="gray">
            <a:xfrm>
              <a:off x="8874425" y="4997770"/>
              <a:ext cx="34925" cy="47625"/>
            </a:xfrm>
            <a:custGeom>
              <a:avLst/>
              <a:gdLst>
                <a:gd name="T0" fmla="*/ 0 w 25"/>
                <a:gd name="T1" fmla="*/ 0 h 34"/>
                <a:gd name="T2" fmla="*/ 0 w 25"/>
                <a:gd name="T3" fmla="*/ 34 h 34"/>
                <a:gd name="T4" fmla="*/ 23 w 25"/>
                <a:gd name="T5" fmla="*/ 34 h 34"/>
                <a:gd name="T6" fmla="*/ 24 w 25"/>
                <a:gd name="T7" fmla="*/ 32 h 34"/>
                <a:gd name="T8" fmla="*/ 24 w 25"/>
                <a:gd name="T9" fmla="*/ 27 h 34"/>
                <a:gd name="T10" fmla="*/ 22 w 25"/>
                <a:gd name="T11" fmla="*/ 24 h 34"/>
                <a:gd name="T12" fmla="*/ 16 w 25"/>
                <a:gd name="T13" fmla="*/ 16 h 34"/>
                <a:gd name="T14" fmla="*/ 16 w 25"/>
                <a:gd name="T15" fmla="*/ 0 h 34"/>
                <a:gd name="T16" fmla="*/ 0 w 25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4" y="34"/>
                    <a:pt x="24" y="32"/>
                  </a:cubicBezTo>
                  <a:cubicBezTo>
                    <a:pt x="24" y="30"/>
                    <a:pt x="24" y="27"/>
                    <a:pt x="24" y="27"/>
                  </a:cubicBezTo>
                  <a:cubicBezTo>
                    <a:pt x="24" y="27"/>
                    <a:pt x="25" y="26"/>
                    <a:pt x="22" y="24"/>
                  </a:cubicBezTo>
                  <a:cubicBezTo>
                    <a:pt x="20" y="23"/>
                    <a:pt x="16" y="18"/>
                    <a:pt x="16" y="1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Freeform 23"/>
            <p:cNvSpPr>
              <a:spLocks/>
            </p:cNvSpPr>
            <p:nvPr/>
          </p:nvSpPr>
          <p:spPr bwMode="gray">
            <a:xfrm>
              <a:off x="8874425" y="5042220"/>
              <a:ext cx="33338" cy="4762"/>
            </a:xfrm>
            <a:custGeom>
              <a:avLst/>
              <a:gdLst>
                <a:gd name="T0" fmla="*/ 24 w 24"/>
                <a:gd name="T1" fmla="*/ 0 h 4"/>
                <a:gd name="T2" fmla="*/ 24 w 24"/>
                <a:gd name="T3" fmla="*/ 2 h 4"/>
                <a:gd name="T4" fmla="*/ 23 w 24"/>
                <a:gd name="T5" fmla="*/ 4 h 4"/>
                <a:gd name="T6" fmla="*/ 0 w 24"/>
                <a:gd name="T7" fmla="*/ 4 h 4"/>
                <a:gd name="T8" fmla="*/ 0 w 24"/>
                <a:gd name="T9" fmla="*/ 2 h 4"/>
                <a:gd name="T10" fmla="*/ 23 w 24"/>
                <a:gd name="T11" fmla="*/ 2 h 4"/>
                <a:gd name="T12" fmla="*/ 24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0"/>
                  </a:moveTo>
                  <a:cubicBezTo>
                    <a:pt x="24" y="0"/>
                    <a:pt x="24" y="1"/>
                    <a:pt x="24" y="2"/>
                  </a:cubicBezTo>
                  <a:cubicBezTo>
                    <a:pt x="24" y="4"/>
                    <a:pt x="23" y="4"/>
                    <a:pt x="2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4" y="2"/>
                    <a:pt x="24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Freeform 24"/>
            <p:cNvSpPr>
              <a:spLocks/>
            </p:cNvSpPr>
            <p:nvPr/>
          </p:nvSpPr>
          <p:spPr bwMode="gray">
            <a:xfrm>
              <a:off x="8896650" y="5019995"/>
              <a:ext cx="11113" cy="25400"/>
            </a:xfrm>
            <a:custGeom>
              <a:avLst/>
              <a:gdLst>
                <a:gd name="T0" fmla="*/ 0 w 8"/>
                <a:gd name="T1" fmla="*/ 0 h 18"/>
                <a:gd name="T2" fmla="*/ 0 w 8"/>
                <a:gd name="T3" fmla="*/ 18 h 18"/>
                <a:gd name="T4" fmla="*/ 7 w 8"/>
                <a:gd name="T5" fmla="*/ 18 h 18"/>
                <a:gd name="T6" fmla="*/ 8 w 8"/>
                <a:gd name="T7" fmla="*/ 16 h 18"/>
                <a:gd name="T8" fmla="*/ 8 w 8"/>
                <a:gd name="T9" fmla="*/ 11 h 18"/>
                <a:gd name="T10" fmla="*/ 8 w 8"/>
                <a:gd name="T11" fmla="*/ 11 h 18"/>
                <a:gd name="T12" fmla="*/ 8 w 8"/>
                <a:gd name="T13" fmla="*/ 11 h 18"/>
                <a:gd name="T14" fmla="*/ 8 w 8"/>
                <a:gd name="T15" fmla="*/ 11 h 18"/>
                <a:gd name="T16" fmla="*/ 6 w 8"/>
                <a:gd name="T17" fmla="*/ 8 h 18"/>
                <a:gd name="T18" fmla="*/ 0 w 8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8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8"/>
                    <a:pt x="8" y="16"/>
                  </a:cubicBezTo>
                  <a:cubicBezTo>
                    <a:pt x="8" y="14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9"/>
                    <a:pt x="6" y="8"/>
                  </a:cubicBezTo>
                  <a:cubicBezTo>
                    <a:pt x="4" y="7"/>
                    <a:pt x="0" y="2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Freeform 25"/>
            <p:cNvSpPr>
              <a:spLocks/>
            </p:cNvSpPr>
            <p:nvPr/>
          </p:nvSpPr>
          <p:spPr bwMode="gray">
            <a:xfrm>
              <a:off x="8929987" y="4756470"/>
              <a:ext cx="9525" cy="1587"/>
            </a:xfrm>
            <a:custGeom>
              <a:avLst/>
              <a:gdLst>
                <a:gd name="T0" fmla="*/ 0 w 6"/>
                <a:gd name="T1" fmla="*/ 0 h 1"/>
                <a:gd name="T2" fmla="*/ 6 w 6"/>
                <a:gd name="T3" fmla="*/ 1 h 1"/>
                <a:gd name="T4" fmla="*/ 6 w 6"/>
                <a:gd name="T5" fmla="*/ 1 h 1"/>
                <a:gd name="T6" fmla="*/ 0 w 6"/>
                <a:gd name="T7" fmla="*/ 0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lnTo>
                    <a:pt x="6" y="1"/>
                  </a:lnTo>
                  <a:lnTo>
                    <a:pt x="6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Freeform 26"/>
            <p:cNvSpPr>
              <a:spLocks/>
            </p:cNvSpPr>
            <p:nvPr/>
          </p:nvSpPr>
          <p:spPr bwMode="gray">
            <a:xfrm>
              <a:off x="8917287" y="4731070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C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Freeform 27"/>
            <p:cNvSpPr>
              <a:spLocks/>
            </p:cNvSpPr>
            <p:nvPr/>
          </p:nvSpPr>
          <p:spPr bwMode="gray">
            <a:xfrm>
              <a:off x="8899825" y="4724720"/>
              <a:ext cx="50800" cy="57150"/>
            </a:xfrm>
            <a:custGeom>
              <a:avLst/>
              <a:gdLst>
                <a:gd name="T0" fmla="*/ 33 w 36"/>
                <a:gd name="T1" fmla="*/ 16 h 42"/>
                <a:gd name="T2" fmla="*/ 28 w 36"/>
                <a:gd name="T3" fmla="*/ 7 h 42"/>
                <a:gd name="T4" fmla="*/ 27 w 36"/>
                <a:gd name="T5" fmla="*/ 5 h 42"/>
                <a:gd name="T6" fmla="*/ 27 w 36"/>
                <a:gd name="T7" fmla="*/ 5 h 42"/>
                <a:gd name="T8" fmla="*/ 17 w 36"/>
                <a:gd name="T9" fmla="*/ 4 h 42"/>
                <a:gd name="T10" fmla="*/ 13 w 36"/>
                <a:gd name="T11" fmla="*/ 0 h 42"/>
                <a:gd name="T12" fmla="*/ 13 w 36"/>
                <a:gd name="T13" fmla="*/ 0 h 42"/>
                <a:gd name="T14" fmla="*/ 13 w 36"/>
                <a:gd name="T15" fmla="*/ 5 h 42"/>
                <a:gd name="T16" fmla="*/ 13 w 36"/>
                <a:gd name="T17" fmla="*/ 6 h 42"/>
                <a:gd name="T18" fmla="*/ 13 w 36"/>
                <a:gd name="T19" fmla="*/ 11 h 42"/>
                <a:gd name="T20" fmla="*/ 14 w 36"/>
                <a:gd name="T21" fmla="*/ 14 h 42"/>
                <a:gd name="T22" fmla="*/ 11 w 36"/>
                <a:gd name="T23" fmla="*/ 14 h 42"/>
                <a:gd name="T24" fmla="*/ 6 w 36"/>
                <a:gd name="T25" fmla="*/ 11 h 42"/>
                <a:gd name="T26" fmla="*/ 3 w 36"/>
                <a:gd name="T27" fmla="*/ 12 h 42"/>
                <a:gd name="T28" fmla="*/ 4 w 36"/>
                <a:gd name="T29" fmla="*/ 17 h 42"/>
                <a:gd name="T30" fmla="*/ 5 w 36"/>
                <a:gd name="T31" fmla="*/ 20 h 42"/>
                <a:gd name="T32" fmla="*/ 6 w 36"/>
                <a:gd name="T33" fmla="*/ 22 h 42"/>
                <a:gd name="T34" fmla="*/ 6 w 36"/>
                <a:gd name="T35" fmla="*/ 22 h 42"/>
                <a:gd name="T36" fmla="*/ 6 w 36"/>
                <a:gd name="T37" fmla="*/ 22 h 42"/>
                <a:gd name="T38" fmla="*/ 2 w 36"/>
                <a:gd name="T39" fmla="*/ 31 h 42"/>
                <a:gd name="T40" fmla="*/ 0 w 36"/>
                <a:gd name="T41" fmla="*/ 30 h 42"/>
                <a:gd name="T42" fmla="*/ 2 w 36"/>
                <a:gd name="T43" fmla="*/ 41 h 42"/>
                <a:gd name="T44" fmla="*/ 19 w 36"/>
                <a:gd name="T45" fmla="*/ 42 h 42"/>
                <a:gd name="T46" fmla="*/ 18 w 36"/>
                <a:gd name="T47" fmla="*/ 36 h 42"/>
                <a:gd name="T48" fmla="*/ 23 w 36"/>
                <a:gd name="T49" fmla="*/ 37 h 42"/>
                <a:gd name="T50" fmla="*/ 28 w 36"/>
                <a:gd name="T51" fmla="*/ 34 h 42"/>
                <a:gd name="T52" fmla="*/ 29 w 36"/>
                <a:gd name="T53" fmla="*/ 29 h 42"/>
                <a:gd name="T54" fmla="*/ 29 w 36"/>
                <a:gd name="T55" fmla="*/ 24 h 42"/>
                <a:gd name="T56" fmla="*/ 30 w 36"/>
                <a:gd name="T57" fmla="*/ 20 h 42"/>
                <a:gd name="T58" fmla="*/ 33 w 36"/>
                <a:gd name="T5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42">
                  <a:moveTo>
                    <a:pt x="33" y="16"/>
                  </a:moveTo>
                  <a:cubicBezTo>
                    <a:pt x="33" y="16"/>
                    <a:pt x="28" y="8"/>
                    <a:pt x="28" y="7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3" y="6"/>
                    <a:pt x="20" y="5"/>
                    <a:pt x="17" y="4"/>
                  </a:cubicBezTo>
                  <a:cubicBezTo>
                    <a:pt x="15" y="2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3" y="9"/>
                    <a:pt x="13" y="11"/>
                  </a:cubicBezTo>
                  <a:cubicBezTo>
                    <a:pt x="14" y="12"/>
                    <a:pt x="14" y="14"/>
                    <a:pt x="14" y="14"/>
                  </a:cubicBezTo>
                  <a:cubicBezTo>
                    <a:pt x="14" y="16"/>
                    <a:pt x="11" y="14"/>
                    <a:pt x="11" y="14"/>
                  </a:cubicBezTo>
                  <a:cubicBezTo>
                    <a:pt x="11" y="14"/>
                    <a:pt x="9" y="12"/>
                    <a:pt x="6" y="11"/>
                  </a:cubicBezTo>
                  <a:cubicBezTo>
                    <a:pt x="5" y="11"/>
                    <a:pt x="4" y="11"/>
                    <a:pt x="3" y="12"/>
                  </a:cubicBezTo>
                  <a:cubicBezTo>
                    <a:pt x="3" y="13"/>
                    <a:pt x="3" y="15"/>
                    <a:pt x="4" y="17"/>
                  </a:cubicBezTo>
                  <a:cubicBezTo>
                    <a:pt x="4" y="18"/>
                    <a:pt x="4" y="20"/>
                    <a:pt x="5" y="20"/>
                  </a:cubicBezTo>
                  <a:cubicBezTo>
                    <a:pt x="5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8"/>
                    <a:pt x="2" y="3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0" y="37"/>
                    <a:pt x="21" y="37"/>
                    <a:pt x="23" y="37"/>
                  </a:cubicBezTo>
                  <a:cubicBezTo>
                    <a:pt x="28" y="37"/>
                    <a:pt x="28" y="34"/>
                    <a:pt x="28" y="34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6" y="19"/>
                    <a:pt x="34" y="17"/>
                    <a:pt x="33" y="16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Freeform 28"/>
            <p:cNvSpPr>
              <a:spLocks/>
            </p:cNvSpPr>
            <p:nvPr/>
          </p:nvSpPr>
          <p:spPr bwMode="gray">
            <a:xfrm>
              <a:off x="8907762" y="4772345"/>
              <a:ext cx="17463" cy="4762"/>
            </a:xfrm>
            <a:custGeom>
              <a:avLst/>
              <a:gdLst>
                <a:gd name="T0" fmla="*/ 0 w 12"/>
                <a:gd name="T1" fmla="*/ 0 h 3"/>
                <a:gd name="T2" fmla="*/ 12 w 12"/>
                <a:gd name="T3" fmla="*/ 3 h 3"/>
                <a:gd name="T4" fmla="*/ 12 w 12"/>
                <a:gd name="T5" fmla="*/ 1 h 3"/>
                <a:gd name="T6" fmla="*/ 0 w 1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0" y="0"/>
                  </a:moveTo>
                  <a:cubicBezTo>
                    <a:pt x="1" y="1"/>
                    <a:pt x="4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Freeform 29"/>
            <p:cNvSpPr>
              <a:spLocks/>
            </p:cNvSpPr>
            <p:nvPr/>
          </p:nvSpPr>
          <p:spPr bwMode="gray">
            <a:xfrm>
              <a:off x="8934750" y="4758058"/>
              <a:ext cx="4763" cy="4762"/>
            </a:xfrm>
            <a:custGeom>
              <a:avLst/>
              <a:gdLst>
                <a:gd name="T0" fmla="*/ 4 w 4"/>
                <a:gd name="T1" fmla="*/ 3 h 4"/>
                <a:gd name="T2" fmla="*/ 2 w 4"/>
                <a:gd name="T3" fmla="*/ 0 h 4"/>
                <a:gd name="T4" fmla="*/ 0 w 4"/>
                <a:gd name="T5" fmla="*/ 0 h 4"/>
                <a:gd name="T6" fmla="*/ 4 w 4"/>
                <a:gd name="T7" fmla="*/ 4 h 4"/>
                <a:gd name="T8" fmla="*/ 4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3" y="2"/>
                    <a:pt x="2" y="1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" y="2"/>
                    <a:pt x="4" y="4"/>
                  </a:cubicBezTo>
                  <a:lnTo>
                    <a:pt x="4" y="3"/>
                  </a:lnTo>
                  <a:close/>
                </a:path>
              </a:pathLst>
            </a:custGeom>
            <a:solidFill>
              <a:srgbClr val="80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Freeform 30"/>
            <p:cNvSpPr>
              <a:spLocks/>
            </p:cNvSpPr>
            <p:nvPr/>
          </p:nvSpPr>
          <p:spPr bwMode="gray">
            <a:xfrm>
              <a:off x="8937925" y="4758058"/>
              <a:ext cx="1588" cy="31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Freeform 31"/>
            <p:cNvSpPr>
              <a:spLocks/>
            </p:cNvSpPr>
            <p:nvPr/>
          </p:nvSpPr>
          <p:spPr bwMode="gray">
            <a:xfrm>
              <a:off x="8934750" y="4739008"/>
              <a:ext cx="4763" cy="31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Freeform 32"/>
            <p:cNvSpPr>
              <a:spLocks/>
            </p:cNvSpPr>
            <p:nvPr/>
          </p:nvSpPr>
          <p:spPr bwMode="gray">
            <a:xfrm>
              <a:off x="8893475" y="4772345"/>
              <a:ext cx="34925" cy="22225"/>
            </a:xfrm>
            <a:custGeom>
              <a:avLst/>
              <a:gdLst>
                <a:gd name="T0" fmla="*/ 0 w 22"/>
                <a:gd name="T1" fmla="*/ 8 h 14"/>
                <a:gd name="T2" fmla="*/ 2 w 22"/>
                <a:gd name="T3" fmla="*/ 0 h 14"/>
                <a:gd name="T4" fmla="*/ 22 w 22"/>
                <a:gd name="T5" fmla="*/ 4 h 14"/>
                <a:gd name="T6" fmla="*/ 22 w 22"/>
                <a:gd name="T7" fmla="*/ 14 h 14"/>
                <a:gd name="T8" fmla="*/ 0 w 2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8"/>
                  </a:moveTo>
                  <a:lnTo>
                    <a:pt x="2" y="0"/>
                  </a:lnTo>
                  <a:lnTo>
                    <a:pt x="22" y="4"/>
                  </a:lnTo>
                  <a:lnTo>
                    <a:pt x="2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Freeform 33"/>
            <p:cNvSpPr>
              <a:spLocks/>
            </p:cNvSpPr>
            <p:nvPr/>
          </p:nvSpPr>
          <p:spPr bwMode="gray">
            <a:xfrm>
              <a:off x="8855375" y="4777108"/>
              <a:ext cx="103188" cy="166687"/>
            </a:xfrm>
            <a:custGeom>
              <a:avLst/>
              <a:gdLst>
                <a:gd name="T0" fmla="*/ 31 w 74"/>
                <a:gd name="T1" fmla="*/ 4 h 121"/>
                <a:gd name="T2" fmla="*/ 14 w 74"/>
                <a:gd name="T3" fmla="*/ 24 h 121"/>
                <a:gd name="T4" fmla="*/ 0 w 74"/>
                <a:gd name="T5" fmla="*/ 119 h 121"/>
                <a:gd name="T6" fmla="*/ 68 w 74"/>
                <a:gd name="T7" fmla="*/ 115 h 121"/>
                <a:gd name="T8" fmla="*/ 62 w 74"/>
                <a:gd name="T9" fmla="*/ 16 h 121"/>
                <a:gd name="T10" fmla="*/ 31 w 74"/>
                <a:gd name="T11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21">
                  <a:moveTo>
                    <a:pt x="31" y="4"/>
                  </a:moveTo>
                  <a:cubicBezTo>
                    <a:pt x="17" y="5"/>
                    <a:pt x="14" y="22"/>
                    <a:pt x="14" y="24"/>
                  </a:cubicBezTo>
                  <a:cubicBezTo>
                    <a:pt x="13" y="49"/>
                    <a:pt x="11" y="118"/>
                    <a:pt x="0" y="119"/>
                  </a:cubicBezTo>
                  <a:cubicBezTo>
                    <a:pt x="60" y="119"/>
                    <a:pt x="62" y="121"/>
                    <a:pt x="68" y="115"/>
                  </a:cubicBezTo>
                  <a:cubicBezTo>
                    <a:pt x="74" y="109"/>
                    <a:pt x="62" y="16"/>
                    <a:pt x="62" y="16"/>
                  </a:cubicBezTo>
                  <a:cubicBezTo>
                    <a:pt x="61" y="0"/>
                    <a:pt x="48" y="3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Freeform 34"/>
            <p:cNvSpPr>
              <a:spLocks/>
            </p:cNvSpPr>
            <p:nvPr/>
          </p:nvSpPr>
          <p:spPr bwMode="gray">
            <a:xfrm>
              <a:off x="8855375" y="4780283"/>
              <a:ext cx="69850" cy="160337"/>
            </a:xfrm>
            <a:custGeom>
              <a:avLst/>
              <a:gdLst>
                <a:gd name="T0" fmla="*/ 31 w 50"/>
                <a:gd name="T1" fmla="*/ 1 h 116"/>
                <a:gd name="T2" fmla="*/ 14 w 50"/>
                <a:gd name="T3" fmla="*/ 21 h 116"/>
                <a:gd name="T4" fmla="*/ 0 w 50"/>
                <a:gd name="T5" fmla="*/ 116 h 116"/>
                <a:gd name="T6" fmla="*/ 9 w 50"/>
                <a:gd name="T7" fmla="*/ 116 h 116"/>
                <a:gd name="T8" fmla="*/ 8 w 50"/>
                <a:gd name="T9" fmla="*/ 116 h 116"/>
                <a:gd name="T10" fmla="*/ 22 w 50"/>
                <a:gd name="T11" fmla="*/ 31 h 116"/>
                <a:gd name="T12" fmla="*/ 40 w 50"/>
                <a:gd name="T13" fmla="*/ 2 h 116"/>
                <a:gd name="T14" fmla="*/ 49 w 50"/>
                <a:gd name="T15" fmla="*/ 0 h 116"/>
                <a:gd name="T16" fmla="*/ 31 w 50"/>
                <a:gd name="T17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6">
                  <a:moveTo>
                    <a:pt x="31" y="1"/>
                  </a:moveTo>
                  <a:cubicBezTo>
                    <a:pt x="17" y="2"/>
                    <a:pt x="14" y="19"/>
                    <a:pt x="14" y="21"/>
                  </a:cubicBezTo>
                  <a:cubicBezTo>
                    <a:pt x="13" y="46"/>
                    <a:pt x="11" y="115"/>
                    <a:pt x="0" y="116"/>
                  </a:cubicBezTo>
                  <a:cubicBezTo>
                    <a:pt x="3" y="116"/>
                    <a:pt x="6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20" y="115"/>
                    <a:pt x="21" y="55"/>
                    <a:pt x="22" y="31"/>
                  </a:cubicBezTo>
                  <a:cubicBezTo>
                    <a:pt x="22" y="29"/>
                    <a:pt x="26" y="3"/>
                    <a:pt x="40" y="2"/>
                  </a:cubicBezTo>
                  <a:cubicBezTo>
                    <a:pt x="43" y="2"/>
                    <a:pt x="50" y="1"/>
                    <a:pt x="49" y="0"/>
                  </a:cubicBezTo>
                  <a:cubicBezTo>
                    <a:pt x="44" y="0"/>
                    <a:pt x="38" y="0"/>
                    <a:pt x="31" y="1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Freeform 35"/>
            <p:cNvSpPr>
              <a:spLocks/>
            </p:cNvSpPr>
            <p:nvPr/>
          </p:nvSpPr>
          <p:spPr bwMode="gray">
            <a:xfrm>
              <a:off x="8890300" y="4850133"/>
              <a:ext cx="87313" cy="55562"/>
            </a:xfrm>
            <a:custGeom>
              <a:avLst/>
              <a:gdLst>
                <a:gd name="T0" fmla="*/ 63 w 63"/>
                <a:gd name="T1" fmla="*/ 36 h 41"/>
                <a:gd name="T2" fmla="*/ 57 w 63"/>
                <a:gd name="T3" fmla="*/ 41 h 41"/>
                <a:gd name="T4" fmla="*/ 6 w 63"/>
                <a:gd name="T5" fmla="*/ 41 h 41"/>
                <a:gd name="T6" fmla="*/ 0 w 63"/>
                <a:gd name="T7" fmla="*/ 36 h 41"/>
                <a:gd name="T8" fmla="*/ 0 w 63"/>
                <a:gd name="T9" fmla="*/ 6 h 41"/>
                <a:gd name="T10" fmla="*/ 6 w 63"/>
                <a:gd name="T11" fmla="*/ 0 h 41"/>
                <a:gd name="T12" fmla="*/ 57 w 63"/>
                <a:gd name="T13" fmla="*/ 0 h 41"/>
                <a:gd name="T14" fmla="*/ 63 w 63"/>
                <a:gd name="T15" fmla="*/ 6 h 41"/>
                <a:gd name="T16" fmla="*/ 63 w 63"/>
                <a:gd name="T17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1">
                  <a:moveTo>
                    <a:pt x="63" y="36"/>
                  </a:moveTo>
                  <a:cubicBezTo>
                    <a:pt x="63" y="39"/>
                    <a:pt x="60" y="41"/>
                    <a:pt x="57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3" y="41"/>
                    <a:pt x="0" y="39"/>
                    <a:pt x="0" y="3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lnTo>
                    <a:pt x="63" y="3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Freeform 36"/>
            <p:cNvSpPr>
              <a:spLocks/>
            </p:cNvSpPr>
            <p:nvPr/>
          </p:nvSpPr>
          <p:spPr bwMode="gray">
            <a:xfrm>
              <a:off x="8960150" y="4897758"/>
              <a:ext cx="19050" cy="20637"/>
            </a:xfrm>
            <a:custGeom>
              <a:avLst/>
              <a:gdLst>
                <a:gd name="T0" fmla="*/ 0 w 14"/>
                <a:gd name="T1" fmla="*/ 10 h 15"/>
                <a:gd name="T2" fmla="*/ 0 w 14"/>
                <a:gd name="T3" fmla="*/ 10 h 15"/>
                <a:gd name="T4" fmla="*/ 1 w 14"/>
                <a:gd name="T5" fmla="*/ 12 h 15"/>
                <a:gd name="T6" fmla="*/ 6 w 14"/>
                <a:gd name="T7" fmla="*/ 15 h 15"/>
                <a:gd name="T8" fmla="*/ 8 w 14"/>
                <a:gd name="T9" fmla="*/ 14 h 15"/>
                <a:gd name="T10" fmla="*/ 9 w 14"/>
                <a:gd name="T11" fmla="*/ 13 h 15"/>
                <a:gd name="T12" fmla="*/ 11 w 14"/>
                <a:gd name="T13" fmla="*/ 12 h 15"/>
                <a:gd name="T14" fmla="*/ 11 w 14"/>
                <a:gd name="T15" fmla="*/ 10 h 15"/>
                <a:gd name="T16" fmla="*/ 13 w 14"/>
                <a:gd name="T17" fmla="*/ 9 h 15"/>
                <a:gd name="T18" fmla="*/ 12 w 14"/>
                <a:gd name="T19" fmla="*/ 6 h 15"/>
                <a:gd name="T20" fmla="*/ 11 w 14"/>
                <a:gd name="T21" fmla="*/ 6 h 15"/>
                <a:gd name="T22" fmla="*/ 13 w 14"/>
                <a:gd name="T23" fmla="*/ 5 h 15"/>
                <a:gd name="T24" fmla="*/ 13 w 14"/>
                <a:gd name="T25" fmla="*/ 3 h 15"/>
                <a:gd name="T26" fmla="*/ 8 w 14"/>
                <a:gd name="T27" fmla="*/ 0 h 15"/>
                <a:gd name="T28" fmla="*/ 6 w 14"/>
                <a:gd name="T29" fmla="*/ 0 h 15"/>
                <a:gd name="T30" fmla="*/ 0 w 14"/>
                <a:gd name="T3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5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8" y="15"/>
                    <a:pt x="8" y="14"/>
                  </a:cubicBezTo>
                  <a:cubicBezTo>
                    <a:pt x="9" y="14"/>
                    <a:pt x="9" y="13"/>
                    <a:pt x="9" y="13"/>
                  </a:cubicBezTo>
                  <a:cubicBezTo>
                    <a:pt x="9" y="13"/>
                    <a:pt x="10" y="13"/>
                    <a:pt x="11" y="12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3" y="8"/>
                    <a:pt x="13" y="7"/>
                    <a:pt x="1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6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2" y="2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Freeform 37"/>
            <p:cNvSpPr>
              <a:spLocks/>
            </p:cNvSpPr>
            <p:nvPr/>
          </p:nvSpPr>
          <p:spPr bwMode="gray">
            <a:xfrm>
              <a:off x="8960150" y="4892995"/>
              <a:ext cx="15875" cy="6350"/>
            </a:xfrm>
            <a:custGeom>
              <a:avLst/>
              <a:gdLst>
                <a:gd name="T0" fmla="*/ 0 w 11"/>
                <a:gd name="T1" fmla="*/ 2 h 4"/>
                <a:gd name="T2" fmla="*/ 2 w 11"/>
                <a:gd name="T3" fmla="*/ 0 h 4"/>
                <a:gd name="T4" fmla="*/ 10 w 11"/>
                <a:gd name="T5" fmla="*/ 0 h 4"/>
                <a:gd name="T6" fmla="*/ 11 w 11"/>
                <a:gd name="T7" fmla="*/ 2 h 4"/>
                <a:gd name="T8" fmla="*/ 11 w 11"/>
                <a:gd name="T9" fmla="*/ 2 h 4"/>
                <a:gd name="T10" fmla="*/ 10 w 11"/>
                <a:gd name="T11" fmla="*/ 4 h 4"/>
                <a:gd name="T12" fmla="*/ 2 w 11"/>
                <a:gd name="T13" fmla="*/ 4 h 4"/>
                <a:gd name="T14" fmla="*/ 0 w 11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1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D6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Freeform 38"/>
            <p:cNvSpPr>
              <a:spLocks/>
            </p:cNvSpPr>
            <p:nvPr/>
          </p:nvSpPr>
          <p:spPr bwMode="gray">
            <a:xfrm>
              <a:off x="8893475" y="4797745"/>
              <a:ext cx="77788" cy="115887"/>
            </a:xfrm>
            <a:custGeom>
              <a:avLst/>
              <a:gdLst>
                <a:gd name="T0" fmla="*/ 48 w 57"/>
                <a:gd name="T1" fmla="*/ 84 h 84"/>
                <a:gd name="T2" fmla="*/ 42 w 57"/>
                <a:gd name="T3" fmla="*/ 82 h 84"/>
                <a:gd name="T4" fmla="*/ 18 w 57"/>
                <a:gd name="T5" fmla="*/ 59 h 84"/>
                <a:gd name="T6" fmla="*/ 1 w 57"/>
                <a:gd name="T7" fmla="*/ 11 h 84"/>
                <a:gd name="T8" fmla="*/ 6 w 57"/>
                <a:gd name="T9" fmla="*/ 1 h 84"/>
                <a:gd name="T10" fmla="*/ 16 w 57"/>
                <a:gd name="T11" fmla="*/ 6 h 84"/>
                <a:gd name="T12" fmla="*/ 32 w 57"/>
                <a:gd name="T13" fmla="*/ 50 h 84"/>
                <a:gd name="T14" fmla="*/ 53 w 57"/>
                <a:gd name="T15" fmla="*/ 70 h 84"/>
                <a:gd name="T16" fmla="*/ 54 w 57"/>
                <a:gd name="T17" fmla="*/ 81 h 84"/>
                <a:gd name="T18" fmla="*/ 48 w 57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84">
                  <a:moveTo>
                    <a:pt x="48" y="84"/>
                  </a:moveTo>
                  <a:cubicBezTo>
                    <a:pt x="46" y="84"/>
                    <a:pt x="44" y="83"/>
                    <a:pt x="42" y="82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2"/>
                    <a:pt x="16" y="6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7" y="73"/>
                    <a:pt x="57" y="78"/>
                    <a:pt x="54" y="81"/>
                  </a:cubicBezTo>
                  <a:cubicBezTo>
                    <a:pt x="52" y="83"/>
                    <a:pt x="50" y="84"/>
                    <a:pt x="48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Freeform 39"/>
            <p:cNvSpPr>
              <a:spLocks/>
            </p:cNvSpPr>
            <p:nvPr/>
          </p:nvSpPr>
          <p:spPr bwMode="gray">
            <a:xfrm>
              <a:off x="8893475" y="4799333"/>
              <a:ext cx="69850" cy="114300"/>
            </a:xfrm>
            <a:custGeom>
              <a:avLst/>
              <a:gdLst>
                <a:gd name="T0" fmla="*/ 48 w 51"/>
                <a:gd name="T1" fmla="*/ 76 h 82"/>
                <a:gd name="T2" fmla="*/ 23 w 51"/>
                <a:gd name="T3" fmla="*/ 53 h 82"/>
                <a:gd name="T4" fmla="*/ 5 w 51"/>
                <a:gd name="T5" fmla="*/ 2 h 82"/>
                <a:gd name="T6" fmla="*/ 4 w 51"/>
                <a:gd name="T7" fmla="*/ 0 h 82"/>
                <a:gd name="T8" fmla="*/ 1 w 51"/>
                <a:gd name="T9" fmla="*/ 9 h 82"/>
                <a:gd name="T10" fmla="*/ 18 w 51"/>
                <a:gd name="T11" fmla="*/ 57 h 82"/>
                <a:gd name="T12" fmla="*/ 42 w 51"/>
                <a:gd name="T13" fmla="*/ 80 h 82"/>
                <a:gd name="T14" fmla="*/ 48 w 51"/>
                <a:gd name="T15" fmla="*/ 82 h 82"/>
                <a:gd name="T16" fmla="*/ 51 w 51"/>
                <a:gd name="T17" fmla="*/ 81 h 82"/>
                <a:gd name="T18" fmla="*/ 48 w 51"/>
                <a:gd name="T19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48" y="76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4" y="81"/>
                    <a:pt x="46" y="82"/>
                    <a:pt x="48" y="82"/>
                  </a:cubicBezTo>
                  <a:cubicBezTo>
                    <a:pt x="49" y="82"/>
                    <a:pt x="50" y="82"/>
                    <a:pt x="51" y="81"/>
                  </a:cubicBezTo>
                  <a:cubicBezTo>
                    <a:pt x="51" y="79"/>
                    <a:pt x="50" y="78"/>
                    <a:pt x="48" y="76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Freeform 40"/>
            <p:cNvSpPr>
              <a:spLocks/>
            </p:cNvSpPr>
            <p:nvPr/>
          </p:nvSpPr>
          <p:spPr bwMode="gray">
            <a:xfrm>
              <a:off x="8869662" y="4696145"/>
              <a:ext cx="73025" cy="73025"/>
            </a:xfrm>
            <a:custGeom>
              <a:avLst/>
              <a:gdLst>
                <a:gd name="T0" fmla="*/ 49 w 53"/>
                <a:gd name="T1" fmla="*/ 11 h 53"/>
                <a:gd name="T2" fmla="*/ 42 w 53"/>
                <a:gd name="T3" fmla="*/ 6 h 53"/>
                <a:gd name="T4" fmla="*/ 40 w 53"/>
                <a:gd name="T5" fmla="*/ 6 h 53"/>
                <a:gd name="T6" fmla="*/ 33 w 53"/>
                <a:gd name="T7" fmla="*/ 1 h 53"/>
                <a:gd name="T8" fmla="*/ 29 w 53"/>
                <a:gd name="T9" fmla="*/ 3 h 53"/>
                <a:gd name="T10" fmla="*/ 23 w 53"/>
                <a:gd name="T11" fmla="*/ 0 h 53"/>
                <a:gd name="T12" fmla="*/ 15 w 53"/>
                <a:gd name="T13" fmla="*/ 4 h 53"/>
                <a:gd name="T14" fmla="*/ 14 w 53"/>
                <a:gd name="T15" fmla="*/ 4 h 53"/>
                <a:gd name="T16" fmla="*/ 6 w 53"/>
                <a:gd name="T17" fmla="*/ 12 h 53"/>
                <a:gd name="T18" fmla="*/ 6 w 53"/>
                <a:gd name="T19" fmla="*/ 13 h 53"/>
                <a:gd name="T20" fmla="*/ 0 w 53"/>
                <a:gd name="T21" fmla="*/ 21 h 53"/>
                <a:gd name="T22" fmla="*/ 1 w 53"/>
                <a:gd name="T23" fmla="*/ 25 h 53"/>
                <a:gd name="T24" fmla="*/ 0 w 53"/>
                <a:gd name="T25" fmla="*/ 30 h 53"/>
                <a:gd name="T26" fmla="*/ 4 w 53"/>
                <a:gd name="T27" fmla="*/ 37 h 53"/>
                <a:gd name="T28" fmla="*/ 4 w 53"/>
                <a:gd name="T29" fmla="*/ 38 h 53"/>
                <a:gd name="T30" fmla="*/ 3 w 53"/>
                <a:gd name="T31" fmla="*/ 39 h 53"/>
                <a:gd name="T32" fmla="*/ 11 w 53"/>
                <a:gd name="T33" fmla="*/ 48 h 53"/>
                <a:gd name="T34" fmla="*/ 11 w 53"/>
                <a:gd name="T35" fmla="*/ 48 h 53"/>
                <a:gd name="T36" fmla="*/ 16 w 53"/>
                <a:gd name="T37" fmla="*/ 52 h 53"/>
                <a:gd name="T38" fmla="*/ 19 w 53"/>
                <a:gd name="T39" fmla="*/ 52 h 53"/>
                <a:gd name="T40" fmla="*/ 22 w 53"/>
                <a:gd name="T41" fmla="*/ 53 h 53"/>
                <a:gd name="T42" fmla="*/ 22 w 53"/>
                <a:gd name="T43" fmla="*/ 53 h 53"/>
                <a:gd name="T44" fmla="*/ 22 w 53"/>
                <a:gd name="T45" fmla="*/ 53 h 53"/>
                <a:gd name="T46" fmla="*/ 26 w 53"/>
                <a:gd name="T47" fmla="*/ 50 h 53"/>
                <a:gd name="T48" fmla="*/ 31 w 53"/>
                <a:gd name="T49" fmla="*/ 49 h 53"/>
                <a:gd name="T50" fmla="*/ 31 w 53"/>
                <a:gd name="T51" fmla="*/ 40 h 53"/>
                <a:gd name="T52" fmla="*/ 38 w 53"/>
                <a:gd name="T53" fmla="*/ 39 h 53"/>
                <a:gd name="T54" fmla="*/ 38 w 53"/>
                <a:gd name="T55" fmla="*/ 31 h 53"/>
                <a:gd name="T56" fmla="*/ 43 w 53"/>
                <a:gd name="T57" fmla="*/ 30 h 53"/>
                <a:gd name="T58" fmla="*/ 45 w 53"/>
                <a:gd name="T59" fmla="*/ 26 h 53"/>
                <a:gd name="T60" fmla="*/ 49 w 53"/>
                <a:gd name="T61" fmla="*/ 26 h 53"/>
                <a:gd name="T62" fmla="*/ 49 w 53"/>
                <a:gd name="T63" fmla="*/ 26 h 53"/>
                <a:gd name="T64" fmla="*/ 53 w 53"/>
                <a:gd name="T65" fmla="*/ 17 h 53"/>
                <a:gd name="T66" fmla="*/ 49 w 53"/>
                <a:gd name="T67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3" h="53">
                  <a:moveTo>
                    <a:pt x="49" y="11"/>
                  </a:moveTo>
                  <a:cubicBezTo>
                    <a:pt x="48" y="8"/>
                    <a:pt x="45" y="6"/>
                    <a:pt x="42" y="6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39" y="3"/>
                    <a:pt x="36" y="1"/>
                    <a:pt x="33" y="1"/>
                  </a:cubicBezTo>
                  <a:cubicBezTo>
                    <a:pt x="32" y="1"/>
                    <a:pt x="30" y="2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19" y="0"/>
                    <a:pt x="16" y="2"/>
                    <a:pt x="15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0" y="4"/>
                    <a:pt x="6" y="8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4"/>
                    <a:pt x="0" y="17"/>
                    <a:pt x="0" y="21"/>
                  </a:cubicBezTo>
                  <a:cubicBezTo>
                    <a:pt x="0" y="22"/>
                    <a:pt x="1" y="24"/>
                    <a:pt x="1" y="25"/>
                  </a:cubicBezTo>
                  <a:cubicBezTo>
                    <a:pt x="0" y="26"/>
                    <a:pt x="0" y="28"/>
                    <a:pt x="0" y="30"/>
                  </a:cubicBezTo>
                  <a:cubicBezTo>
                    <a:pt x="0" y="33"/>
                    <a:pt x="1" y="36"/>
                    <a:pt x="4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9"/>
                    <a:pt x="3" y="39"/>
                  </a:cubicBezTo>
                  <a:cubicBezTo>
                    <a:pt x="3" y="44"/>
                    <a:pt x="7" y="47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4" y="52"/>
                    <a:pt x="16" y="52"/>
                  </a:cubicBezTo>
                  <a:cubicBezTo>
                    <a:pt x="17" y="52"/>
                    <a:pt x="18" y="52"/>
                    <a:pt x="19" y="52"/>
                  </a:cubicBezTo>
                  <a:cubicBezTo>
                    <a:pt x="20" y="52"/>
                    <a:pt x="21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4" y="52"/>
                    <a:pt x="25" y="51"/>
                    <a:pt x="26" y="50"/>
                  </a:cubicBezTo>
                  <a:cubicBezTo>
                    <a:pt x="27" y="50"/>
                    <a:pt x="29" y="50"/>
                    <a:pt x="31" y="49"/>
                  </a:cubicBezTo>
                  <a:cubicBezTo>
                    <a:pt x="39" y="46"/>
                    <a:pt x="32" y="45"/>
                    <a:pt x="31" y="40"/>
                  </a:cubicBezTo>
                  <a:cubicBezTo>
                    <a:pt x="31" y="35"/>
                    <a:pt x="36" y="40"/>
                    <a:pt x="38" y="39"/>
                  </a:cubicBezTo>
                  <a:cubicBezTo>
                    <a:pt x="40" y="39"/>
                    <a:pt x="38" y="35"/>
                    <a:pt x="38" y="31"/>
                  </a:cubicBezTo>
                  <a:cubicBezTo>
                    <a:pt x="37" y="27"/>
                    <a:pt x="39" y="30"/>
                    <a:pt x="43" y="30"/>
                  </a:cubicBezTo>
                  <a:cubicBezTo>
                    <a:pt x="46" y="29"/>
                    <a:pt x="46" y="28"/>
                    <a:pt x="45" y="26"/>
                  </a:cubicBezTo>
                  <a:cubicBezTo>
                    <a:pt x="47" y="26"/>
                    <a:pt x="48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2" y="24"/>
                    <a:pt x="53" y="20"/>
                    <a:pt x="53" y="17"/>
                  </a:cubicBezTo>
                  <a:cubicBezTo>
                    <a:pt x="52" y="14"/>
                    <a:pt x="51" y="13"/>
                    <a:pt x="49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Freeform 41"/>
            <p:cNvSpPr>
              <a:spLocks/>
            </p:cNvSpPr>
            <p:nvPr/>
          </p:nvSpPr>
          <p:spPr bwMode="gray">
            <a:xfrm>
              <a:off x="8861725" y="4683445"/>
              <a:ext cx="82550" cy="65087"/>
            </a:xfrm>
            <a:custGeom>
              <a:avLst/>
              <a:gdLst>
                <a:gd name="T0" fmla="*/ 60 w 60"/>
                <a:gd name="T1" fmla="*/ 26 h 47"/>
                <a:gd name="T2" fmla="*/ 59 w 60"/>
                <a:gd name="T3" fmla="*/ 21 h 47"/>
                <a:gd name="T4" fmla="*/ 22 w 60"/>
                <a:gd name="T5" fmla="*/ 6 h 47"/>
                <a:gd name="T6" fmla="*/ 6 w 60"/>
                <a:gd name="T7" fmla="*/ 43 h 47"/>
                <a:gd name="T8" fmla="*/ 8 w 60"/>
                <a:gd name="T9" fmla="*/ 47 h 47"/>
                <a:gd name="T10" fmla="*/ 60 w 60"/>
                <a:gd name="T11" fmla="*/ 2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7">
                  <a:moveTo>
                    <a:pt x="60" y="26"/>
                  </a:moveTo>
                  <a:cubicBezTo>
                    <a:pt x="60" y="24"/>
                    <a:pt x="59" y="23"/>
                    <a:pt x="59" y="21"/>
                  </a:cubicBezTo>
                  <a:cubicBezTo>
                    <a:pt x="53" y="7"/>
                    <a:pt x="36" y="0"/>
                    <a:pt x="22" y="6"/>
                  </a:cubicBezTo>
                  <a:cubicBezTo>
                    <a:pt x="7" y="12"/>
                    <a:pt x="0" y="29"/>
                    <a:pt x="6" y="43"/>
                  </a:cubicBezTo>
                  <a:cubicBezTo>
                    <a:pt x="7" y="44"/>
                    <a:pt x="7" y="46"/>
                    <a:pt x="8" y="47"/>
                  </a:cubicBezTo>
                  <a:lnTo>
                    <a:pt x="60" y="26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Freeform 42"/>
            <p:cNvSpPr>
              <a:spLocks/>
            </p:cNvSpPr>
            <p:nvPr/>
          </p:nvSpPr>
          <p:spPr bwMode="gray">
            <a:xfrm>
              <a:off x="8885537" y="4683445"/>
              <a:ext cx="58738" cy="38100"/>
            </a:xfrm>
            <a:custGeom>
              <a:avLst/>
              <a:gdLst>
                <a:gd name="T0" fmla="*/ 34 w 42"/>
                <a:gd name="T1" fmla="*/ 24 h 28"/>
                <a:gd name="T2" fmla="*/ 35 w 42"/>
                <a:gd name="T3" fmla="*/ 28 h 28"/>
                <a:gd name="T4" fmla="*/ 42 w 42"/>
                <a:gd name="T5" fmla="*/ 26 h 28"/>
                <a:gd name="T6" fmla="*/ 41 w 42"/>
                <a:gd name="T7" fmla="*/ 21 h 28"/>
                <a:gd name="T8" fmla="*/ 4 w 42"/>
                <a:gd name="T9" fmla="*/ 6 h 28"/>
                <a:gd name="T10" fmla="*/ 0 w 42"/>
                <a:gd name="T11" fmla="*/ 8 h 28"/>
                <a:gd name="T12" fmla="*/ 34 w 42"/>
                <a:gd name="T1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28">
                  <a:moveTo>
                    <a:pt x="34" y="24"/>
                  </a:moveTo>
                  <a:cubicBezTo>
                    <a:pt x="34" y="26"/>
                    <a:pt x="34" y="27"/>
                    <a:pt x="35" y="28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4"/>
                    <a:pt x="41" y="23"/>
                    <a:pt x="41" y="21"/>
                  </a:cubicBezTo>
                  <a:cubicBezTo>
                    <a:pt x="35" y="7"/>
                    <a:pt x="18" y="0"/>
                    <a:pt x="4" y="6"/>
                  </a:cubicBezTo>
                  <a:cubicBezTo>
                    <a:pt x="2" y="7"/>
                    <a:pt x="1" y="7"/>
                    <a:pt x="0" y="8"/>
                  </a:cubicBezTo>
                  <a:cubicBezTo>
                    <a:pt x="14" y="4"/>
                    <a:pt x="28" y="11"/>
                    <a:pt x="34" y="24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Freeform 43"/>
            <p:cNvSpPr>
              <a:spLocks/>
            </p:cNvSpPr>
            <p:nvPr/>
          </p:nvSpPr>
          <p:spPr bwMode="gray">
            <a:xfrm>
              <a:off x="8864900" y="4692970"/>
              <a:ext cx="26988" cy="55562"/>
            </a:xfrm>
            <a:custGeom>
              <a:avLst/>
              <a:gdLst>
                <a:gd name="T0" fmla="*/ 20 w 20"/>
                <a:gd name="T1" fmla="*/ 0 h 40"/>
                <a:gd name="T2" fmla="*/ 16 w 20"/>
                <a:gd name="T3" fmla="*/ 1 h 40"/>
                <a:gd name="T4" fmla="*/ 3 w 20"/>
                <a:gd name="T5" fmla="*/ 30 h 40"/>
                <a:gd name="T6" fmla="*/ 3 w 20"/>
                <a:gd name="T7" fmla="*/ 30 h 40"/>
                <a:gd name="T8" fmla="*/ 3 w 20"/>
                <a:gd name="T9" fmla="*/ 31 h 40"/>
                <a:gd name="T10" fmla="*/ 4 w 20"/>
                <a:gd name="T11" fmla="*/ 36 h 40"/>
                <a:gd name="T12" fmla="*/ 6 w 20"/>
                <a:gd name="T13" fmla="*/ 40 h 40"/>
                <a:gd name="T14" fmla="*/ 10 w 20"/>
                <a:gd name="T15" fmla="*/ 38 h 40"/>
                <a:gd name="T16" fmla="*/ 13 w 20"/>
                <a:gd name="T17" fmla="*/ 37 h 40"/>
                <a:gd name="T18" fmla="*/ 11 w 20"/>
                <a:gd name="T19" fmla="*/ 33 h 40"/>
                <a:gd name="T20" fmla="*/ 20 w 20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0">
                  <a:moveTo>
                    <a:pt x="20" y="0"/>
                  </a:moveTo>
                  <a:cubicBezTo>
                    <a:pt x="18" y="0"/>
                    <a:pt x="17" y="1"/>
                    <a:pt x="16" y="1"/>
                  </a:cubicBezTo>
                  <a:cubicBezTo>
                    <a:pt x="6" y="7"/>
                    <a:pt x="0" y="1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3"/>
                    <a:pt x="4" y="34"/>
                    <a:pt x="4" y="36"/>
                  </a:cubicBezTo>
                  <a:cubicBezTo>
                    <a:pt x="5" y="37"/>
                    <a:pt x="6" y="39"/>
                    <a:pt x="6" y="4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2" y="34"/>
                    <a:pt x="11" y="33"/>
                  </a:cubicBezTo>
                  <a:cubicBezTo>
                    <a:pt x="6" y="21"/>
                    <a:pt x="10" y="8"/>
                    <a:pt x="20" y="0"/>
                  </a:cubicBez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Freeform 44"/>
            <p:cNvSpPr>
              <a:spLocks/>
            </p:cNvSpPr>
            <p:nvPr/>
          </p:nvSpPr>
          <p:spPr bwMode="gray">
            <a:xfrm>
              <a:off x="8864900" y="4708845"/>
              <a:ext cx="84138" cy="39687"/>
            </a:xfrm>
            <a:custGeom>
              <a:avLst/>
              <a:gdLst>
                <a:gd name="T0" fmla="*/ 58 w 61"/>
                <a:gd name="T1" fmla="*/ 0 h 29"/>
                <a:gd name="T2" fmla="*/ 1 w 61"/>
                <a:gd name="T3" fmla="*/ 23 h 29"/>
                <a:gd name="T4" fmla="*/ 1 w 61"/>
                <a:gd name="T5" fmla="*/ 27 h 29"/>
                <a:gd name="T6" fmla="*/ 3 w 61"/>
                <a:gd name="T7" fmla="*/ 29 h 29"/>
                <a:gd name="T8" fmla="*/ 61 w 61"/>
                <a:gd name="T9" fmla="*/ 5 h 29"/>
                <a:gd name="T10" fmla="*/ 61 w 61"/>
                <a:gd name="T11" fmla="*/ 2 h 29"/>
                <a:gd name="T12" fmla="*/ 58 w 6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9">
                  <a:moveTo>
                    <a:pt x="58" y="0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5"/>
                    <a:pt x="1" y="27"/>
                  </a:cubicBezTo>
                  <a:cubicBezTo>
                    <a:pt x="2" y="28"/>
                    <a:pt x="3" y="29"/>
                    <a:pt x="3" y="29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5"/>
                    <a:pt x="61" y="4"/>
                    <a:pt x="61" y="2"/>
                  </a:cubicBezTo>
                  <a:cubicBezTo>
                    <a:pt x="60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Freeform 45"/>
            <p:cNvSpPr>
              <a:spLocks noEditPoints="1"/>
            </p:cNvSpPr>
            <p:nvPr/>
          </p:nvSpPr>
          <p:spPr bwMode="gray">
            <a:xfrm>
              <a:off x="8693450" y="5112070"/>
              <a:ext cx="246063" cy="301625"/>
            </a:xfrm>
            <a:custGeom>
              <a:avLst/>
              <a:gdLst>
                <a:gd name="T0" fmla="*/ 100 w 178"/>
                <a:gd name="T1" fmla="*/ 161 h 219"/>
                <a:gd name="T2" fmla="*/ 175 w 178"/>
                <a:gd name="T3" fmla="*/ 114 h 219"/>
                <a:gd name="T4" fmla="*/ 176 w 178"/>
                <a:gd name="T5" fmla="*/ 113 h 219"/>
                <a:gd name="T6" fmla="*/ 176 w 178"/>
                <a:gd name="T7" fmla="*/ 113 h 219"/>
                <a:gd name="T8" fmla="*/ 177 w 178"/>
                <a:gd name="T9" fmla="*/ 112 h 219"/>
                <a:gd name="T10" fmla="*/ 177 w 178"/>
                <a:gd name="T11" fmla="*/ 110 h 219"/>
                <a:gd name="T12" fmla="*/ 177 w 178"/>
                <a:gd name="T13" fmla="*/ 109 h 219"/>
                <a:gd name="T14" fmla="*/ 177 w 178"/>
                <a:gd name="T15" fmla="*/ 108 h 219"/>
                <a:gd name="T16" fmla="*/ 176 w 178"/>
                <a:gd name="T17" fmla="*/ 107 h 219"/>
                <a:gd name="T18" fmla="*/ 176 w 178"/>
                <a:gd name="T19" fmla="*/ 107 h 219"/>
                <a:gd name="T20" fmla="*/ 175 w 178"/>
                <a:gd name="T21" fmla="*/ 106 h 219"/>
                <a:gd name="T22" fmla="*/ 174 w 178"/>
                <a:gd name="T23" fmla="*/ 105 h 219"/>
                <a:gd name="T24" fmla="*/ 100 w 178"/>
                <a:gd name="T25" fmla="*/ 58 h 219"/>
                <a:gd name="T26" fmla="*/ 176 w 178"/>
                <a:gd name="T27" fmla="*/ 3 h 219"/>
                <a:gd name="T28" fmla="*/ 89 w 178"/>
                <a:gd name="T29" fmla="*/ 51 h 219"/>
                <a:gd name="T30" fmla="*/ 2 w 178"/>
                <a:gd name="T31" fmla="*/ 3 h 219"/>
                <a:gd name="T32" fmla="*/ 78 w 178"/>
                <a:gd name="T33" fmla="*/ 58 h 219"/>
                <a:gd name="T34" fmla="*/ 3 w 178"/>
                <a:gd name="T35" fmla="*/ 105 h 219"/>
                <a:gd name="T36" fmla="*/ 2 w 178"/>
                <a:gd name="T37" fmla="*/ 106 h 219"/>
                <a:gd name="T38" fmla="*/ 2 w 178"/>
                <a:gd name="T39" fmla="*/ 107 h 219"/>
                <a:gd name="T40" fmla="*/ 2 w 178"/>
                <a:gd name="T41" fmla="*/ 107 h 219"/>
                <a:gd name="T42" fmla="*/ 1 w 178"/>
                <a:gd name="T43" fmla="*/ 108 h 219"/>
                <a:gd name="T44" fmla="*/ 1 w 178"/>
                <a:gd name="T45" fmla="*/ 109 h 219"/>
                <a:gd name="T46" fmla="*/ 1 w 178"/>
                <a:gd name="T47" fmla="*/ 110 h 219"/>
                <a:gd name="T48" fmla="*/ 1 w 178"/>
                <a:gd name="T49" fmla="*/ 112 h 219"/>
                <a:gd name="T50" fmla="*/ 1 w 178"/>
                <a:gd name="T51" fmla="*/ 113 h 219"/>
                <a:gd name="T52" fmla="*/ 2 w 178"/>
                <a:gd name="T53" fmla="*/ 113 h 219"/>
                <a:gd name="T54" fmla="*/ 3 w 178"/>
                <a:gd name="T55" fmla="*/ 114 h 219"/>
                <a:gd name="T56" fmla="*/ 78 w 178"/>
                <a:gd name="T57" fmla="*/ 161 h 219"/>
                <a:gd name="T58" fmla="*/ 2 w 178"/>
                <a:gd name="T59" fmla="*/ 216 h 219"/>
                <a:gd name="T60" fmla="*/ 10 w 178"/>
                <a:gd name="T61" fmla="*/ 218 h 219"/>
                <a:gd name="T62" fmla="*/ 168 w 178"/>
                <a:gd name="T63" fmla="*/ 218 h 219"/>
                <a:gd name="T64" fmla="*/ 176 w 178"/>
                <a:gd name="T65" fmla="*/ 216 h 219"/>
                <a:gd name="T66" fmla="*/ 18 w 178"/>
                <a:gd name="T67" fmla="*/ 110 h 219"/>
                <a:gd name="T68" fmla="*/ 160 w 178"/>
                <a:gd name="T69" fmla="*/ 110 h 219"/>
                <a:gd name="T70" fmla="*/ 18 w 178"/>
                <a:gd name="T71" fmla="*/ 11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8" h="219">
                  <a:moveTo>
                    <a:pt x="174" y="208"/>
                  </a:moveTo>
                  <a:cubicBezTo>
                    <a:pt x="100" y="161"/>
                    <a:pt x="100" y="161"/>
                    <a:pt x="100" y="161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6" y="114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2"/>
                    <a:pt x="177" y="112"/>
                    <a:pt x="177" y="112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7" y="108"/>
                    <a:pt x="177" y="108"/>
                    <a:pt x="177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6"/>
                    <a:pt x="176" y="106"/>
                    <a:pt x="176" y="106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00" y="58"/>
                    <a:pt x="100" y="58"/>
                    <a:pt x="100" y="58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7" y="10"/>
                    <a:pt x="178" y="6"/>
                    <a:pt x="176" y="3"/>
                  </a:cubicBezTo>
                  <a:cubicBezTo>
                    <a:pt x="174" y="1"/>
                    <a:pt x="171" y="0"/>
                    <a:pt x="168" y="2"/>
                  </a:cubicBezTo>
                  <a:cubicBezTo>
                    <a:pt x="89" y="51"/>
                    <a:pt x="89" y="51"/>
                    <a:pt x="89" y="5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7" y="0"/>
                    <a:pt x="3" y="1"/>
                    <a:pt x="2" y="3"/>
                  </a:cubicBezTo>
                  <a:cubicBezTo>
                    <a:pt x="0" y="6"/>
                    <a:pt x="1" y="10"/>
                    <a:pt x="4" y="12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4" y="105"/>
                    <a:pt x="4" y="105"/>
                    <a:pt x="4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1"/>
                    <a:pt x="1" y="111"/>
                    <a:pt x="1" y="111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4"/>
                    <a:pt x="2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78" y="161"/>
                    <a:pt x="78" y="161"/>
                    <a:pt x="78" y="161"/>
                  </a:cubicBezTo>
                  <a:cubicBezTo>
                    <a:pt x="4" y="208"/>
                    <a:pt x="4" y="208"/>
                    <a:pt x="4" y="208"/>
                  </a:cubicBezTo>
                  <a:cubicBezTo>
                    <a:pt x="1" y="210"/>
                    <a:pt x="0" y="213"/>
                    <a:pt x="2" y="216"/>
                  </a:cubicBezTo>
                  <a:cubicBezTo>
                    <a:pt x="3" y="218"/>
                    <a:pt x="5" y="219"/>
                    <a:pt x="7" y="219"/>
                  </a:cubicBezTo>
                  <a:cubicBezTo>
                    <a:pt x="8" y="219"/>
                    <a:pt x="9" y="219"/>
                    <a:pt x="10" y="218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9" y="219"/>
                    <a:pt x="170" y="219"/>
                    <a:pt x="171" y="219"/>
                  </a:cubicBezTo>
                  <a:cubicBezTo>
                    <a:pt x="173" y="219"/>
                    <a:pt x="175" y="218"/>
                    <a:pt x="176" y="216"/>
                  </a:cubicBezTo>
                  <a:cubicBezTo>
                    <a:pt x="178" y="213"/>
                    <a:pt x="177" y="210"/>
                    <a:pt x="174" y="208"/>
                  </a:cubicBezTo>
                  <a:close/>
                  <a:moveTo>
                    <a:pt x="18" y="110"/>
                  </a:moveTo>
                  <a:cubicBezTo>
                    <a:pt x="89" y="65"/>
                    <a:pt x="89" y="65"/>
                    <a:pt x="89" y="6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89" y="154"/>
                    <a:pt x="89" y="154"/>
                    <a:pt x="89" y="154"/>
                  </a:cubicBezTo>
                  <a:lnTo>
                    <a:pt x="18" y="11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Freeform 46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50 w 250"/>
                <a:gd name="T1" fmla="*/ 72 h 81"/>
                <a:gd name="T2" fmla="*/ 241 w 250"/>
                <a:gd name="T3" fmla="*/ 81 h 81"/>
                <a:gd name="T4" fmla="*/ 9 w 250"/>
                <a:gd name="T5" fmla="*/ 81 h 81"/>
                <a:gd name="T6" fmla="*/ 0 w 250"/>
                <a:gd name="T7" fmla="*/ 72 h 81"/>
                <a:gd name="T8" fmla="*/ 0 w 250"/>
                <a:gd name="T9" fmla="*/ 9 h 81"/>
                <a:gd name="T10" fmla="*/ 9 w 250"/>
                <a:gd name="T11" fmla="*/ 0 h 81"/>
                <a:gd name="T12" fmla="*/ 241 w 250"/>
                <a:gd name="T13" fmla="*/ 0 h 81"/>
                <a:gd name="T14" fmla="*/ 250 w 250"/>
                <a:gd name="T15" fmla="*/ 9 h 81"/>
                <a:gd name="T16" fmla="*/ 250 w 250"/>
                <a:gd name="T17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81">
                  <a:moveTo>
                    <a:pt x="250" y="72"/>
                  </a:moveTo>
                  <a:cubicBezTo>
                    <a:pt x="250" y="77"/>
                    <a:pt x="246" y="81"/>
                    <a:pt x="24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lnTo>
                    <a:pt x="250" y="7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Freeform 47"/>
            <p:cNvSpPr>
              <a:spLocks/>
            </p:cNvSpPr>
            <p:nvPr/>
          </p:nvSpPr>
          <p:spPr bwMode="gray">
            <a:xfrm>
              <a:off x="8642650" y="5405758"/>
              <a:ext cx="327025" cy="93662"/>
            </a:xfrm>
            <a:custGeom>
              <a:avLst/>
              <a:gdLst>
                <a:gd name="T0" fmla="*/ 22 w 236"/>
                <a:gd name="T1" fmla="*/ 55 h 68"/>
                <a:gd name="T2" fmla="*/ 14 w 236"/>
                <a:gd name="T3" fmla="*/ 46 h 68"/>
                <a:gd name="T4" fmla="*/ 14 w 236"/>
                <a:gd name="T5" fmla="*/ 0 h 68"/>
                <a:gd name="T6" fmla="*/ 0 w 236"/>
                <a:gd name="T7" fmla="*/ 0 h 68"/>
                <a:gd name="T8" fmla="*/ 0 w 236"/>
                <a:gd name="T9" fmla="*/ 59 h 68"/>
                <a:gd name="T10" fmla="*/ 9 w 236"/>
                <a:gd name="T11" fmla="*/ 68 h 68"/>
                <a:gd name="T12" fmla="*/ 236 w 236"/>
                <a:gd name="T13" fmla="*/ 68 h 68"/>
                <a:gd name="T14" fmla="*/ 236 w 236"/>
                <a:gd name="T15" fmla="*/ 55 h 68"/>
                <a:gd name="T16" fmla="*/ 22 w 236"/>
                <a:gd name="T17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68">
                  <a:moveTo>
                    <a:pt x="22" y="55"/>
                  </a:moveTo>
                  <a:cubicBezTo>
                    <a:pt x="17" y="55"/>
                    <a:pt x="14" y="51"/>
                    <a:pt x="14" y="4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236" y="68"/>
                    <a:pt x="236" y="68"/>
                    <a:pt x="236" y="68"/>
                  </a:cubicBezTo>
                  <a:cubicBezTo>
                    <a:pt x="236" y="55"/>
                    <a:pt x="236" y="55"/>
                    <a:pt x="236" y="55"/>
                  </a:cubicBezTo>
                  <a:lnTo>
                    <a:pt x="22" y="5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Freeform 48"/>
            <p:cNvSpPr>
              <a:spLocks/>
            </p:cNvSpPr>
            <p:nvPr/>
          </p:nvSpPr>
          <p:spPr bwMode="gray">
            <a:xfrm>
              <a:off x="8642650" y="5386708"/>
              <a:ext cx="346075" cy="112712"/>
            </a:xfrm>
            <a:custGeom>
              <a:avLst/>
              <a:gdLst>
                <a:gd name="T0" fmla="*/ 241 w 250"/>
                <a:gd name="T1" fmla="*/ 81 h 81"/>
                <a:gd name="T2" fmla="*/ 236 w 250"/>
                <a:gd name="T3" fmla="*/ 81 h 81"/>
                <a:gd name="T4" fmla="*/ 236 w 250"/>
                <a:gd name="T5" fmla="*/ 22 h 81"/>
                <a:gd name="T6" fmla="*/ 228 w 250"/>
                <a:gd name="T7" fmla="*/ 13 h 81"/>
                <a:gd name="T8" fmla="*/ 0 w 250"/>
                <a:gd name="T9" fmla="*/ 13 h 81"/>
                <a:gd name="T10" fmla="*/ 0 w 250"/>
                <a:gd name="T11" fmla="*/ 9 h 81"/>
                <a:gd name="T12" fmla="*/ 9 w 250"/>
                <a:gd name="T13" fmla="*/ 0 h 81"/>
                <a:gd name="T14" fmla="*/ 241 w 250"/>
                <a:gd name="T15" fmla="*/ 0 h 81"/>
                <a:gd name="T16" fmla="*/ 250 w 250"/>
                <a:gd name="T17" fmla="*/ 9 h 81"/>
                <a:gd name="T18" fmla="*/ 250 w 250"/>
                <a:gd name="T19" fmla="*/ 72 h 81"/>
                <a:gd name="T20" fmla="*/ 241 w 250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81">
                  <a:moveTo>
                    <a:pt x="241" y="81"/>
                  </a:moveTo>
                  <a:cubicBezTo>
                    <a:pt x="236" y="81"/>
                    <a:pt x="236" y="81"/>
                    <a:pt x="236" y="8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7"/>
                    <a:pt x="232" y="13"/>
                    <a:pt x="228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0" y="77"/>
                    <a:pt x="246" y="81"/>
                    <a:pt x="241" y="8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Oval 49"/>
            <p:cNvSpPr>
              <a:spLocks noChangeArrowheads="1"/>
            </p:cNvSpPr>
            <p:nvPr/>
          </p:nvSpPr>
          <p:spPr bwMode="gray">
            <a:xfrm>
              <a:off x="8674400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Oval 50"/>
            <p:cNvSpPr>
              <a:spLocks noChangeArrowheads="1"/>
            </p:cNvSpPr>
            <p:nvPr/>
          </p:nvSpPr>
          <p:spPr bwMode="gray">
            <a:xfrm>
              <a:off x="8693450" y="5474020"/>
              <a:ext cx="49213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Freeform 51"/>
            <p:cNvSpPr>
              <a:spLocks/>
            </p:cNvSpPr>
            <p:nvPr/>
          </p:nvSpPr>
          <p:spPr bwMode="gray">
            <a:xfrm>
              <a:off x="8693450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Oval 52"/>
            <p:cNvSpPr>
              <a:spLocks noChangeArrowheads="1"/>
            </p:cNvSpPr>
            <p:nvPr/>
          </p:nvSpPr>
          <p:spPr bwMode="gray">
            <a:xfrm>
              <a:off x="8869662" y="5454970"/>
              <a:ext cx="87313" cy="873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Oval 53"/>
            <p:cNvSpPr>
              <a:spLocks noChangeArrowheads="1"/>
            </p:cNvSpPr>
            <p:nvPr/>
          </p:nvSpPr>
          <p:spPr bwMode="gray">
            <a:xfrm>
              <a:off x="8887125" y="5474020"/>
              <a:ext cx="50800" cy="49212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Freeform 54"/>
            <p:cNvSpPr>
              <a:spLocks/>
            </p:cNvSpPr>
            <p:nvPr/>
          </p:nvSpPr>
          <p:spPr bwMode="gray">
            <a:xfrm>
              <a:off x="8887125" y="5480370"/>
              <a:ext cx="42863" cy="42862"/>
            </a:xfrm>
            <a:custGeom>
              <a:avLst/>
              <a:gdLst>
                <a:gd name="T0" fmla="*/ 18 w 31"/>
                <a:gd name="T1" fmla="*/ 31 h 31"/>
                <a:gd name="T2" fmla="*/ 31 w 31"/>
                <a:gd name="T3" fmla="*/ 26 h 31"/>
                <a:gd name="T4" fmla="*/ 6 w 31"/>
                <a:gd name="T5" fmla="*/ 0 h 31"/>
                <a:gd name="T6" fmla="*/ 0 w 31"/>
                <a:gd name="T7" fmla="*/ 13 h 31"/>
                <a:gd name="T8" fmla="*/ 18 w 31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18" y="31"/>
                  </a:moveTo>
                  <a:cubicBezTo>
                    <a:pt x="23" y="31"/>
                    <a:pt x="28" y="29"/>
                    <a:pt x="31" y="26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0" y="23"/>
                    <a:pt x="8" y="31"/>
                    <a:pt x="18" y="3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Freeform 55"/>
            <p:cNvSpPr>
              <a:spLocks noEditPoints="1"/>
            </p:cNvSpPr>
            <p:nvPr/>
          </p:nvSpPr>
          <p:spPr bwMode="gray">
            <a:xfrm>
              <a:off x="8631537" y="4907283"/>
              <a:ext cx="368300" cy="223837"/>
            </a:xfrm>
            <a:custGeom>
              <a:avLst/>
              <a:gdLst>
                <a:gd name="T0" fmla="*/ 258 w 266"/>
                <a:gd name="T1" fmla="*/ 0 h 163"/>
                <a:gd name="T2" fmla="*/ 8 w 266"/>
                <a:gd name="T3" fmla="*/ 0 h 163"/>
                <a:gd name="T4" fmla="*/ 0 w 266"/>
                <a:gd name="T5" fmla="*/ 8 h 163"/>
                <a:gd name="T6" fmla="*/ 8 w 266"/>
                <a:gd name="T7" fmla="*/ 16 h 163"/>
                <a:gd name="T8" fmla="*/ 23 w 266"/>
                <a:gd name="T9" fmla="*/ 16 h 163"/>
                <a:gd name="T10" fmla="*/ 23 w 266"/>
                <a:gd name="T11" fmla="*/ 102 h 163"/>
                <a:gd name="T12" fmla="*/ 17 w 266"/>
                <a:gd name="T13" fmla="*/ 102 h 163"/>
                <a:gd name="T14" fmla="*/ 8 w 266"/>
                <a:gd name="T15" fmla="*/ 111 h 163"/>
                <a:gd name="T16" fmla="*/ 8 w 266"/>
                <a:gd name="T17" fmla="*/ 155 h 163"/>
                <a:gd name="T18" fmla="*/ 17 w 266"/>
                <a:gd name="T19" fmla="*/ 163 h 163"/>
                <a:gd name="T20" fmla="*/ 249 w 266"/>
                <a:gd name="T21" fmla="*/ 163 h 163"/>
                <a:gd name="T22" fmla="*/ 258 w 266"/>
                <a:gd name="T23" fmla="*/ 155 h 163"/>
                <a:gd name="T24" fmla="*/ 258 w 266"/>
                <a:gd name="T25" fmla="*/ 111 h 163"/>
                <a:gd name="T26" fmla="*/ 249 w 266"/>
                <a:gd name="T27" fmla="*/ 102 h 163"/>
                <a:gd name="T28" fmla="*/ 243 w 266"/>
                <a:gd name="T29" fmla="*/ 102 h 163"/>
                <a:gd name="T30" fmla="*/ 243 w 266"/>
                <a:gd name="T31" fmla="*/ 16 h 163"/>
                <a:gd name="T32" fmla="*/ 258 w 266"/>
                <a:gd name="T33" fmla="*/ 16 h 163"/>
                <a:gd name="T34" fmla="*/ 266 w 266"/>
                <a:gd name="T35" fmla="*/ 8 h 163"/>
                <a:gd name="T36" fmla="*/ 258 w 266"/>
                <a:gd name="T37" fmla="*/ 0 h 163"/>
                <a:gd name="T38" fmla="*/ 189 w 266"/>
                <a:gd name="T39" fmla="*/ 16 h 163"/>
                <a:gd name="T40" fmla="*/ 189 w 266"/>
                <a:gd name="T41" fmla="*/ 102 h 163"/>
                <a:gd name="T42" fmla="*/ 160 w 266"/>
                <a:gd name="T43" fmla="*/ 102 h 163"/>
                <a:gd name="T44" fmla="*/ 160 w 266"/>
                <a:gd name="T45" fmla="*/ 16 h 163"/>
                <a:gd name="T46" fmla="*/ 189 w 266"/>
                <a:gd name="T47" fmla="*/ 16 h 163"/>
                <a:gd name="T48" fmla="*/ 148 w 266"/>
                <a:gd name="T49" fmla="*/ 16 h 163"/>
                <a:gd name="T50" fmla="*/ 148 w 266"/>
                <a:gd name="T51" fmla="*/ 102 h 163"/>
                <a:gd name="T52" fmla="*/ 118 w 266"/>
                <a:gd name="T53" fmla="*/ 102 h 163"/>
                <a:gd name="T54" fmla="*/ 118 w 266"/>
                <a:gd name="T55" fmla="*/ 16 h 163"/>
                <a:gd name="T56" fmla="*/ 148 w 266"/>
                <a:gd name="T57" fmla="*/ 16 h 163"/>
                <a:gd name="T58" fmla="*/ 106 w 266"/>
                <a:gd name="T59" fmla="*/ 16 h 163"/>
                <a:gd name="T60" fmla="*/ 106 w 266"/>
                <a:gd name="T61" fmla="*/ 102 h 163"/>
                <a:gd name="T62" fmla="*/ 77 w 266"/>
                <a:gd name="T63" fmla="*/ 102 h 163"/>
                <a:gd name="T64" fmla="*/ 77 w 266"/>
                <a:gd name="T65" fmla="*/ 16 h 163"/>
                <a:gd name="T66" fmla="*/ 106 w 266"/>
                <a:gd name="T67" fmla="*/ 16 h 163"/>
                <a:gd name="T68" fmla="*/ 35 w 266"/>
                <a:gd name="T69" fmla="*/ 16 h 163"/>
                <a:gd name="T70" fmla="*/ 65 w 266"/>
                <a:gd name="T71" fmla="*/ 16 h 163"/>
                <a:gd name="T72" fmla="*/ 65 w 266"/>
                <a:gd name="T73" fmla="*/ 102 h 163"/>
                <a:gd name="T74" fmla="*/ 35 w 266"/>
                <a:gd name="T75" fmla="*/ 102 h 163"/>
                <a:gd name="T76" fmla="*/ 35 w 266"/>
                <a:gd name="T77" fmla="*/ 16 h 163"/>
                <a:gd name="T78" fmla="*/ 201 w 266"/>
                <a:gd name="T79" fmla="*/ 102 h 163"/>
                <a:gd name="T80" fmla="*/ 201 w 266"/>
                <a:gd name="T81" fmla="*/ 16 h 163"/>
                <a:gd name="T82" fmla="*/ 231 w 266"/>
                <a:gd name="T83" fmla="*/ 16 h 163"/>
                <a:gd name="T84" fmla="*/ 231 w 266"/>
                <a:gd name="T85" fmla="*/ 102 h 163"/>
                <a:gd name="T86" fmla="*/ 201 w 266"/>
                <a:gd name="T87" fmla="*/ 10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163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2" y="102"/>
                    <a:pt x="8" y="106"/>
                    <a:pt x="8" y="111"/>
                  </a:cubicBezTo>
                  <a:cubicBezTo>
                    <a:pt x="8" y="155"/>
                    <a:pt x="8" y="155"/>
                    <a:pt x="8" y="155"/>
                  </a:cubicBezTo>
                  <a:cubicBezTo>
                    <a:pt x="8" y="160"/>
                    <a:pt x="12" y="163"/>
                    <a:pt x="17" y="163"/>
                  </a:cubicBezTo>
                  <a:cubicBezTo>
                    <a:pt x="249" y="163"/>
                    <a:pt x="249" y="163"/>
                    <a:pt x="249" y="163"/>
                  </a:cubicBezTo>
                  <a:cubicBezTo>
                    <a:pt x="254" y="163"/>
                    <a:pt x="258" y="160"/>
                    <a:pt x="258" y="155"/>
                  </a:cubicBezTo>
                  <a:cubicBezTo>
                    <a:pt x="258" y="111"/>
                    <a:pt x="258" y="111"/>
                    <a:pt x="258" y="111"/>
                  </a:cubicBezTo>
                  <a:cubicBezTo>
                    <a:pt x="258" y="106"/>
                    <a:pt x="254" y="102"/>
                    <a:pt x="249" y="102"/>
                  </a:cubicBezTo>
                  <a:cubicBezTo>
                    <a:pt x="243" y="102"/>
                    <a:pt x="243" y="102"/>
                    <a:pt x="243" y="102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2" y="16"/>
                    <a:pt x="266" y="13"/>
                    <a:pt x="266" y="8"/>
                  </a:cubicBezTo>
                  <a:cubicBezTo>
                    <a:pt x="266" y="4"/>
                    <a:pt x="262" y="0"/>
                    <a:pt x="258" y="0"/>
                  </a:cubicBezTo>
                  <a:close/>
                  <a:moveTo>
                    <a:pt x="189" y="16"/>
                  </a:moveTo>
                  <a:cubicBezTo>
                    <a:pt x="189" y="102"/>
                    <a:pt x="189" y="102"/>
                    <a:pt x="189" y="102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60" y="16"/>
                    <a:pt x="160" y="16"/>
                    <a:pt x="160" y="16"/>
                  </a:cubicBezTo>
                  <a:lnTo>
                    <a:pt x="189" y="16"/>
                  </a:lnTo>
                  <a:close/>
                  <a:moveTo>
                    <a:pt x="148" y="16"/>
                  </a:moveTo>
                  <a:cubicBezTo>
                    <a:pt x="148" y="102"/>
                    <a:pt x="148" y="102"/>
                    <a:pt x="14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48" y="16"/>
                  </a:lnTo>
                  <a:close/>
                  <a:moveTo>
                    <a:pt x="106" y="16"/>
                  </a:moveTo>
                  <a:cubicBezTo>
                    <a:pt x="106" y="102"/>
                    <a:pt x="106" y="102"/>
                    <a:pt x="106" y="102"/>
                  </a:cubicBezTo>
                  <a:cubicBezTo>
                    <a:pt x="77" y="102"/>
                    <a:pt x="77" y="102"/>
                    <a:pt x="77" y="102"/>
                  </a:cubicBezTo>
                  <a:cubicBezTo>
                    <a:pt x="77" y="16"/>
                    <a:pt x="77" y="16"/>
                    <a:pt x="77" y="16"/>
                  </a:cubicBezTo>
                  <a:lnTo>
                    <a:pt x="106" y="16"/>
                  </a:lnTo>
                  <a:close/>
                  <a:moveTo>
                    <a:pt x="35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35" y="102"/>
                    <a:pt x="35" y="102"/>
                    <a:pt x="35" y="102"/>
                  </a:cubicBezTo>
                  <a:lnTo>
                    <a:pt x="35" y="16"/>
                  </a:lnTo>
                  <a:close/>
                  <a:moveTo>
                    <a:pt x="201" y="102"/>
                  </a:moveTo>
                  <a:cubicBezTo>
                    <a:pt x="201" y="16"/>
                    <a:pt x="201" y="16"/>
                    <a:pt x="201" y="16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31" y="102"/>
                    <a:pt x="231" y="102"/>
                    <a:pt x="231" y="102"/>
                  </a:cubicBezTo>
                  <a:lnTo>
                    <a:pt x="201" y="102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Freeform 56"/>
            <p:cNvSpPr>
              <a:spLocks/>
            </p:cNvSpPr>
            <p:nvPr/>
          </p:nvSpPr>
          <p:spPr bwMode="gray">
            <a:xfrm>
              <a:off x="8642650" y="5067620"/>
              <a:ext cx="327025" cy="63500"/>
            </a:xfrm>
            <a:custGeom>
              <a:avLst/>
              <a:gdLst>
                <a:gd name="T0" fmla="*/ 22 w 236"/>
                <a:gd name="T1" fmla="*/ 34 h 47"/>
                <a:gd name="T2" fmla="*/ 14 w 236"/>
                <a:gd name="T3" fmla="*/ 25 h 47"/>
                <a:gd name="T4" fmla="*/ 14 w 236"/>
                <a:gd name="T5" fmla="*/ 0 h 47"/>
                <a:gd name="T6" fmla="*/ 0 w 236"/>
                <a:gd name="T7" fmla="*/ 0 h 47"/>
                <a:gd name="T8" fmla="*/ 0 w 236"/>
                <a:gd name="T9" fmla="*/ 39 h 47"/>
                <a:gd name="T10" fmla="*/ 9 w 236"/>
                <a:gd name="T11" fmla="*/ 47 h 47"/>
                <a:gd name="T12" fmla="*/ 236 w 236"/>
                <a:gd name="T13" fmla="*/ 47 h 47"/>
                <a:gd name="T14" fmla="*/ 236 w 236"/>
                <a:gd name="T15" fmla="*/ 34 h 47"/>
                <a:gd name="T16" fmla="*/ 22 w 236"/>
                <a:gd name="T1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47">
                  <a:moveTo>
                    <a:pt x="22" y="34"/>
                  </a:moveTo>
                  <a:cubicBezTo>
                    <a:pt x="17" y="34"/>
                    <a:pt x="14" y="30"/>
                    <a:pt x="14" y="2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4" y="47"/>
                    <a:pt x="9" y="47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Freeform 57"/>
            <p:cNvSpPr>
              <a:spLocks/>
            </p:cNvSpPr>
            <p:nvPr/>
          </p:nvSpPr>
          <p:spPr bwMode="gray">
            <a:xfrm>
              <a:off x="8642650" y="5046983"/>
              <a:ext cx="346075" cy="84137"/>
            </a:xfrm>
            <a:custGeom>
              <a:avLst/>
              <a:gdLst>
                <a:gd name="T0" fmla="*/ 241 w 250"/>
                <a:gd name="T1" fmla="*/ 61 h 61"/>
                <a:gd name="T2" fmla="*/ 236 w 250"/>
                <a:gd name="T3" fmla="*/ 61 h 61"/>
                <a:gd name="T4" fmla="*/ 236 w 250"/>
                <a:gd name="T5" fmla="*/ 22 h 61"/>
                <a:gd name="T6" fmla="*/ 228 w 250"/>
                <a:gd name="T7" fmla="*/ 14 h 61"/>
                <a:gd name="T8" fmla="*/ 0 w 250"/>
                <a:gd name="T9" fmla="*/ 14 h 61"/>
                <a:gd name="T10" fmla="*/ 0 w 250"/>
                <a:gd name="T11" fmla="*/ 9 h 61"/>
                <a:gd name="T12" fmla="*/ 9 w 250"/>
                <a:gd name="T13" fmla="*/ 0 h 61"/>
                <a:gd name="T14" fmla="*/ 241 w 250"/>
                <a:gd name="T15" fmla="*/ 0 h 61"/>
                <a:gd name="T16" fmla="*/ 250 w 250"/>
                <a:gd name="T17" fmla="*/ 9 h 61"/>
                <a:gd name="T18" fmla="*/ 250 w 250"/>
                <a:gd name="T19" fmla="*/ 53 h 61"/>
                <a:gd name="T20" fmla="*/ 241 w 250"/>
                <a:gd name="T2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61">
                  <a:moveTo>
                    <a:pt x="241" y="61"/>
                  </a:moveTo>
                  <a:cubicBezTo>
                    <a:pt x="236" y="61"/>
                    <a:pt x="236" y="61"/>
                    <a:pt x="236" y="61"/>
                  </a:cubicBezTo>
                  <a:cubicBezTo>
                    <a:pt x="236" y="22"/>
                    <a:pt x="236" y="22"/>
                    <a:pt x="236" y="22"/>
                  </a:cubicBezTo>
                  <a:cubicBezTo>
                    <a:pt x="236" y="18"/>
                    <a:pt x="232" y="14"/>
                    <a:pt x="2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6" y="0"/>
                    <a:pt x="250" y="4"/>
                    <a:pt x="250" y="9"/>
                  </a:cubicBezTo>
                  <a:cubicBezTo>
                    <a:pt x="250" y="53"/>
                    <a:pt x="250" y="53"/>
                    <a:pt x="250" y="53"/>
                  </a:cubicBezTo>
                  <a:cubicBezTo>
                    <a:pt x="250" y="58"/>
                    <a:pt x="246" y="61"/>
                    <a:pt x="241" y="61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Freeform 58"/>
            <p:cNvSpPr>
              <a:spLocks/>
            </p:cNvSpPr>
            <p:nvPr/>
          </p:nvSpPr>
          <p:spPr bwMode="gray">
            <a:xfrm>
              <a:off x="10792125" y="4919983"/>
              <a:ext cx="61913" cy="311150"/>
            </a:xfrm>
            <a:custGeom>
              <a:avLst/>
              <a:gdLst>
                <a:gd name="T0" fmla="*/ 39 w 45"/>
                <a:gd name="T1" fmla="*/ 180 h 226"/>
                <a:gd name="T2" fmla="*/ 33 w 45"/>
                <a:gd name="T3" fmla="*/ 180 h 226"/>
                <a:gd name="T4" fmla="*/ 33 w 45"/>
                <a:gd name="T5" fmla="*/ 0 h 226"/>
                <a:gd name="T6" fmla="*/ 12 w 45"/>
                <a:gd name="T7" fmla="*/ 0 h 226"/>
                <a:gd name="T8" fmla="*/ 12 w 45"/>
                <a:gd name="T9" fmla="*/ 180 h 226"/>
                <a:gd name="T10" fmla="*/ 5 w 45"/>
                <a:gd name="T11" fmla="*/ 180 h 226"/>
                <a:gd name="T12" fmla="*/ 0 w 45"/>
                <a:gd name="T13" fmla="*/ 186 h 226"/>
                <a:gd name="T14" fmla="*/ 0 w 45"/>
                <a:gd name="T15" fmla="*/ 226 h 226"/>
                <a:gd name="T16" fmla="*/ 45 w 45"/>
                <a:gd name="T17" fmla="*/ 226 h 226"/>
                <a:gd name="T18" fmla="*/ 45 w 45"/>
                <a:gd name="T19" fmla="*/ 186 h 226"/>
                <a:gd name="T20" fmla="*/ 39 w 45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26">
                  <a:moveTo>
                    <a:pt x="39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5" y="226"/>
                    <a:pt x="45" y="226"/>
                    <a:pt x="45" y="22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5" y="182"/>
                    <a:pt x="42" y="180"/>
                    <a:pt x="39" y="180"/>
                  </a:cubicBezTo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Freeform 59"/>
            <p:cNvSpPr>
              <a:spLocks/>
            </p:cNvSpPr>
            <p:nvPr/>
          </p:nvSpPr>
          <p:spPr bwMode="gray">
            <a:xfrm>
              <a:off x="10827050" y="4919983"/>
              <a:ext cx="26988" cy="311150"/>
            </a:xfrm>
            <a:custGeom>
              <a:avLst/>
              <a:gdLst>
                <a:gd name="T0" fmla="*/ 14 w 20"/>
                <a:gd name="T1" fmla="*/ 180 h 226"/>
                <a:gd name="T2" fmla="*/ 8 w 20"/>
                <a:gd name="T3" fmla="*/ 180 h 226"/>
                <a:gd name="T4" fmla="*/ 8 w 20"/>
                <a:gd name="T5" fmla="*/ 0 h 226"/>
                <a:gd name="T6" fmla="*/ 0 w 20"/>
                <a:gd name="T7" fmla="*/ 0 h 226"/>
                <a:gd name="T8" fmla="*/ 0 w 20"/>
                <a:gd name="T9" fmla="*/ 180 h 226"/>
                <a:gd name="T10" fmla="*/ 6 w 20"/>
                <a:gd name="T11" fmla="*/ 180 h 226"/>
                <a:gd name="T12" fmla="*/ 12 w 20"/>
                <a:gd name="T13" fmla="*/ 186 h 226"/>
                <a:gd name="T14" fmla="*/ 12 w 20"/>
                <a:gd name="T15" fmla="*/ 226 h 226"/>
                <a:gd name="T16" fmla="*/ 20 w 20"/>
                <a:gd name="T17" fmla="*/ 226 h 226"/>
                <a:gd name="T18" fmla="*/ 20 w 20"/>
                <a:gd name="T19" fmla="*/ 186 h 226"/>
                <a:gd name="T20" fmla="*/ 14 w 20"/>
                <a:gd name="T21" fmla="*/ 18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6">
                  <a:moveTo>
                    <a:pt x="14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6" y="180"/>
                    <a:pt x="6" y="180"/>
                    <a:pt x="6" y="180"/>
                  </a:cubicBezTo>
                  <a:cubicBezTo>
                    <a:pt x="9" y="180"/>
                    <a:pt x="12" y="182"/>
                    <a:pt x="12" y="18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20" y="226"/>
                    <a:pt x="20" y="226"/>
                    <a:pt x="20" y="22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2"/>
                    <a:pt x="17" y="180"/>
                    <a:pt x="14" y="18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Freeform 60"/>
            <p:cNvSpPr>
              <a:spLocks/>
            </p:cNvSpPr>
            <p:nvPr/>
          </p:nvSpPr>
          <p:spPr bwMode="gray">
            <a:xfrm>
              <a:off x="10792125" y="4919983"/>
              <a:ext cx="25400" cy="311150"/>
            </a:xfrm>
            <a:custGeom>
              <a:avLst/>
              <a:gdLst>
                <a:gd name="T0" fmla="*/ 19 w 19"/>
                <a:gd name="T1" fmla="*/ 0 h 226"/>
                <a:gd name="T2" fmla="*/ 12 w 19"/>
                <a:gd name="T3" fmla="*/ 0 h 226"/>
                <a:gd name="T4" fmla="*/ 12 w 19"/>
                <a:gd name="T5" fmla="*/ 180 h 226"/>
                <a:gd name="T6" fmla="*/ 5 w 19"/>
                <a:gd name="T7" fmla="*/ 180 h 226"/>
                <a:gd name="T8" fmla="*/ 0 w 19"/>
                <a:gd name="T9" fmla="*/ 186 h 226"/>
                <a:gd name="T10" fmla="*/ 0 w 19"/>
                <a:gd name="T11" fmla="*/ 226 h 226"/>
                <a:gd name="T12" fmla="*/ 7 w 19"/>
                <a:gd name="T13" fmla="*/ 226 h 226"/>
                <a:gd name="T14" fmla="*/ 7 w 19"/>
                <a:gd name="T15" fmla="*/ 186 h 226"/>
                <a:gd name="T16" fmla="*/ 13 w 19"/>
                <a:gd name="T17" fmla="*/ 180 h 226"/>
                <a:gd name="T18" fmla="*/ 19 w 19"/>
                <a:gd name="T19" fmla="*/ 180 h 226"/>
                <a:gd name="T20" fmla="*/ 19 w 19"/>
                <a:gd name="T2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26">
                  <a:moveTo>
                    <a:pt x="1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180"/>
                    <a:pt x="12" y="180"/>
                    <a:pt x="12" y="180"/>
                  </a:cubicBezTo>
                  <a:cubicBezTo>
                    <a:pt x="5" y="180"/>
                    <a:pt x="5" y="180"/>
                    <a:pt x="5" y="180"/>
                  </a:cubicBezTo>
                  <a:cubicBezTo>
                    <a:pt x="2" y="180"/>
                    <a:pt x="0" y="182"/>
                    <a:pt x="0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7" y="226"/>
                    <a:pt x="7" y="226"/>
                    <a:pt x="7" y="226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7" y="182"/>
                    <a:pt x="10" y="180"/>
                    <a:pt x="13" y="180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FFC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Freeform 61"/>
            <p:cNvSpPr>
              <a:spLocks/>
            </p:cNvSpPr>
            <p:nvPr/>
          </p:nvSpPr>
          <p:spPr bwMode="gray">
            <a:xfrm>
              <a:off x="10068225" y="4172270"/>
              <a:ext cx="242888" cy="239712"/>
            </a:xfrm>
            <a:custGeom>
              <a:avLst/>
              <a:gdLst>
                <a:gd name="T0" fmla="*/ 153 w 153"/>
                <a:gd name="T1" fmla="*/ 98 h 151"/>
                <a:gd name="T2" fmla="*/ 100 w 153"/>
                <a:gd name="T3" fmla="*/ 151 h 151"/>
                <a:gd name="T4" fmla="*/ 0 w 153"/>
                <a:gd name="T5" fmla="*/ 52 h 151"/>
                <a:gd name="T6" fmla="*/ 53 w 153"/>
                <a:gd name="T7" fmla="*/ 0 h 151"/>
                <a:gd name="T8" fmla="*/ 153 w 153"/>
                <a:gd name="T9" fmla="*/ 9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51">
                  <a:moveTo>
                    <a:pt x="153" y="98"/>
                  </a:moveTo>
                  <a:lnTo>
                    <a:pt x="100" y="151"/>
                  </a:lnTo>
                  <a:lnTo>
                    <a:pt x="0" y="52"/>
                  </a:lnTo>
                  <a:lnTo>
                    <a:pt x="53" y="0"/>
                  </a:lnTo>
                  <a:lnTo>
                    <a:pt x="153" y="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Freeform 62"/>
            <p:cNvSpPr>
              <a:spLocks/>
            </p:cNvSpPr>
            <p:nvPr/>
          </p:nvSpPr>
          <p:spPr bwMode="gray">
            <a:xfrm>
              <a:off x="9560225" y="3665858"/>
              <a:ext cx="579438" cy="576262"/>
            </a:xfrm>
            <a:custGeom>
              <a:avLst/>
              <a:gdLst>
                <a:gd name="T0" fmla="*/ 415 w 419"/>
                <a:gd name="T1" fmla="*/ 379 h 419"/>
                <a:gd name="T2" fmla="*/ 415 w 419"/>
                <a:gd name="T3" fmla="*/ 392 h 419"/>
                <a:gd name="T4" fmla="*/ 392 w 419"/>
                <a:gd name="T5" fmla="*/ 415 h 419"/>
                <a:gd name="T6" fmla="*/ 380 w 419"/>
                <a:gd name="T7" fmla="*/ 415 h 419"/>
                <a:gd name="T8" fmla="*/ 3 w 419"/>
                <a:gd name="T9" fmla="*/ 39 h 419"/>
                <a:gd name="T10" fmla="*/ 3 w 419"/>
                <a:gd name="T11" fmla="*/ 27 h 419"/>
                <a:gd name="T12" fmla="*/ 27 w 419"/>
                <a:gd name="T13" fmla="*/ 3 h 419"/>
                <a:gd name="T14" fmla="*/ 39 w 419"/>
                <a:gd name="T15" fmla="*/ 3 h 419"/>
                <a:gd name="T16" fmla="*/ 415 w 419"/>
                <a:gd name="T17" fmla="*/ 37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419">
                  <a:moveTo>
                    <a:pt x="415" y="379"/>
                  </a:moveTo>
                  <a:cubicBezTo>
                    <a:pt x="419" y="383"/>
                    <a:pt x="419" y="388"/>
                    <a:pt x="415" y="392"/>
                  </a:cubicBezTo>
                  <a:cubicBezTo>
                    <a:pt x="392" y="415"/>
                    <a:pt x="392" y="415"/>
                    <a:pt x="392" y="415"/>
                  </a:cubicBezTo>
                  <a:cubicBezTo>
                    <a:pt x="388" y="419"/>
                    <a:pt x="383" y="419"/>
                    <a:pt x="380" y="415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35"/>
                    <a:pt x="0" y="30"/>
                    <a:pt x="3" y="2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30" y="0"/>
                    <a:pt x="36" y="0"/>
                    <a:pt x="39" y="3"/>
                  </a:cubicBezTo>
                  <a:lnTo>
                    <a:pt x="415" y="3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Freeform 63"/>
            <p:cNvSpPr>
              <a:spLocks/>
            </p:cNvSpPr>
            <p:nvPr/>
          </p:nvSpPr>
          <p:spPr bwMode="gray">
            <a:xfrm>
              <a:off x="10185700" y="4288158"/>
              <a:ext cx="1066800" cy="1058862"/>
            </a:xfrm>
            <a:custGeom>
              <a:avLst/>
              <a:gdLst>
                <a:gd name="T0" fmla="*/ 672 w 672"/>
                <a:gd name="T1" fmla="*/ 594 h 667"/>
                <a:gd name="T2" fmla="*/ 597 w 672"/>
                <a:gd name="T3" fmla="*/ 667 h 667"/>
                <a:gd name="T4" fmla="*/ 0 w 672"/>
                <a:gd name="T5" fmla="*/ 74 h 667"/>
                <a:gd name="T6" fmla="*/ 74 w 672"/>
                <a:gd name="T7" fmla="*/ 0 h 667"/>
                <a:gd name="T8" fmla="*/ 672 w 672"/>
                <a:gd name="T9" fmla="*/ 594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667">
                  <a:moveTo>
                    <a:pt x="672" y="594"/>
                  </a:moveTo>
                  <a:lnTo>
                    <a:pt x="597" y="667"/>
                  </a:lnTo>
                  <a:lnTo>
                    <a:pt x="0" y="74"/>
                  </a:lnTo>
                  <a:lnTo>
                    <a:pt x="74" y="0"/>
                  </a:lnTo>
                  <a:lnTo>
                    <a:pt x="672" y="594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Freeform 64"/>
            <p:cNvSpPr>
              <a:spLocks/>
            </p:cNvSpPr>
            <p:nvPr/>
          </p:nvSpPr>
          <p:spPr bwMode="gray">
            <a:xfrm>
              <a:off x="10055525" y="4159570"/>
              <a:ext cx="109538" cy="106362"/>
            </a:xfrm>
            <a:custGeom>
              <a:avLst/>
              <a:gdLst>
                <a:gd name="T0" fmla="*/ 9 w 79"/>
                <a:gd name="T1" fmla="*/ 77 h 77"/>
                <a:gd name="T2" fmla="*/ 4 w 79"/>
                <a:gd name="T3" fmla="*/ 75 h 77"/>
                <a:gd name="T4" fmla="*/ 4 w 79"/>
                <a:gd name="T5" fmla="*/ 64 h 77"/>
                <a:gd name="T6" fmla="*/ 64 w 79"/>
                <a:gd name="T7" fmla="*/ 3 h 77"/>
                <a:gd name="T8" fmla="*/ 75 w 79"/>
                <a:gd name="T9" fmla="*/ 3 h 77"/>
                <a:gd name="T10" fmla="*/ 75 w 79"/>
                <a:gd name="T11" fmla="*/ 15 h 77"/>
                <a:gd name="T12" fmla="*/ 15 w 79"/>
                <a:gd name="T13" fmla="*/ 75 h 77"/>
                <a:gd name="T14" fmla="*/ 9 w 79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77">
                  <a:moveTo>
                    <a:pt x="9" y="77"/>
                  </a:moveTo>
                  <a:cubicBezTo>
                    <a:pt x="7" y="77"/>
                    <a:pt x="5" y="77"/>
                    <a:pt x="4" y="75"/>
                  </a:cubicBezTo>
                  <a:cubicBezTo>
                    <a:pt x="0" y="72"/>
                    <a:pt x="0" y="67"/>
                    <a:pt x="4" y="64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7" y="0"/>
                    <a:pt x="72" y="0"/>
                    <a:pt x="75" y="3"/>
                  </a:cubicBezTo>
                  <a:cubicBezTo>
                    <a:pt x="79" y="6"/>
                    <a:pt x="79" y="12"/>
                    <a:pt x="75" y="15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3" y="77"/>
                    <a:pt x="11" y="77"/>
                    <a:pt x="9" y="7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Freeform 65"/>
            <p:cNvSpPr>
              <a:spLocks/>
            </p:cNvSpPr>
            <p:nvPr/>
          </p:nvSpPr>
          <p:spPr bwMode="gray">
            <a:xfrm>
              <a:off x="9787237" y="3891283"/>
              <a:ext cx="79375" cy="77787"/>
            </a:xfrm>
            <a:custGeom>
              <a:avLst/>
              <a:gdLst>
                <a:gd name="T0" fmla="*/ 9 w 58"/>
                <a:gd name="T1" fmla="*/ 57 h 57"/>
                <a:gd name="T2" fmla="*/ 3 w 58"/>
                <a:gd name="T3" fmla="*/ 55 h 57"/>
                <a:gd name="T4" fmla="*/ 3 w 58"/>
                <a:gd name="T5" fmla="*/ 44 h 57"/>
                <a:gd name="T6" fmla="*/ 44 w 58"/>
                <a:gd name="T7" fmla="*/ 3 h 57"/>
                <a:gd name="T8" fmla="*/ 55 w 58"/>
                <a:gd name="T9" fmla="*/ 3 h 57"/>
                <a:gd name="T10" fmla="*/ 55 w 58"/>
                <a:gd name="T11" fmla="*/ 14 h 57"/>
                <a:gd name="T12" fmla="*/ 15 w 58"/>
                <a:gd name="T13" fmla="*/ 55 h 57"/>
                <a:gd name="T14" fmla="*/ 9 w 5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7">
                  <a:moveTo>
                    <a:pt x="9" y="57"/>
                  </a:moveTo>
                  <a:cubicBezTo>
                    <a:pt x="7" y="57"/>
                    <a:pt x="5" y="56"/>
                    <a:pt x="3" y="55"/>
                  </a:cubicBezTo>
                  <a:cubicBezTo>
                    <a:pt x="0" y="52"/>
                    <a:pt x="0" y="47"/>
                    <a:pt x="3" y="4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7" y="0"/>
                    <a:pt x="52" y="0"/>
                    <a:pt x="55" y="3"/>
                  </a:cubicBezTo>
                  <a:cubicBezTo>
                    <a:pt x="58" y="6"/>
                    <a:pt x="58" y="11"/>
                    <a:pt x="55" y="14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3" y="56"/>
                    <a:pt x="11" y="57"/>
                    <a:pt x="9" y="57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Freeform 66"/>
            <p:cNvSpPr>
              <a:spLocks/>
            </p:cNvSpPr>
            <p:nvPr/>
          </p:nvSpPr>
          <p:spPr bwMode="gray">
            <a:xfrm>
              <a:off x="10168237" y="4270695"/>
              <a:ext cx="153988" cy="150812"/>
            </a:xfrm>
            <a:custGeom>
              <a:avLst/>
              <a:gdLst>
                <a:gd name="T0" fmla="*/ 9 w 111"/>
                <a:gd name="T1" fmla="*/ 110 h 110"/>
                <a:gd name="T2" fmla="*/ 3 w 111"/>
                <a:gd name="T3" fmla="*/ 108 h 110"/>
                <a:gd name="T4" fmla="*/ 3 w 111"/>
                <a:gd name="T5" fmla="*/ 96 h 110"/>
                <a:gd name="T6" fmla="*/ 96 w 111"/>
                <a:gd name="T7" fmla="*/ 3 h 110"/>
                <a:gd name="T8" fmla="*/ 108 w 111"/>
                <a:gd name="T9" fmla="*/ 3 h 110"/>
                <a:gd name="T10" fmla="*/ 108 w 111"/>
                <a:gd name="T11" fmla="*/ 15 h 110"/>
                <a:gd name="T12" fmla="*/ 15 w 111"/>
                <a:gd name="T13" fmla="*/ 108 h 110"/>
                <a:gd name="T14" fmla="*/ 9 w 111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0">
                  <a:moveTo>
                    <a:pt x="9" y="110"/>
                  </a:moveTo>
                  <a:cubicBezTo>
                    <a:pt x="7" y="110"/>
                    <a:pt x="5" y="109"/>
                    <a:pt x="3" y="108"/>
                  </a:cubicBezTo>
                  <a:cubicBezTo>
                    <a:pt x="0" y="104"/>
                    <a:pt x="0" y="99"/>
                    <a:pt x="3" y="96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100" y="0"/>
                    <a:pt x="105" y="0"/>
                    <a:pt x="108" y="3"/>
                  </a:cubicBezTo>
                  <a:cubicBezTo>
                    <a:pt x="111" y="6"/>
                    <a:pt x="111" y="11"/>
                    <a:pt x="108" y="15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3" y="109"/>
                    <a:pt x="11" y="110"/>
                    <a:pt x="9" y="11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Freeform 67"/>
            <p:cNvSpPr>
              <a:spLocks/>
            </p:cNvSpPr>
            <p:nvPr/>
          </p:nvSpPr>
          <p:spPr bwMode="gray">
            <a:xfrm>
              <a:off x="10269837" y="4296095"/>
              <a:ext cx="982663" cy="944562"/>
            </a:xfrm>
            <a:custGeom>
              <a:avLst/>
              <a:gdLst>
                <a:gd name="T0" fmla="*/ 619 w 619"/>
                <a:gd name="T1" fmla="*/ 589 h 595"/>
                <a:gd name="T2" fmla="*/ 613 w 619"/>
                <a:gd name="T3" fmla="*/ 595 h 595"/>
                <a:gd name="T4" fmla="*/ 0 w 619"/>
                <a:gd name="T5" fmla="*/ 26 h 595"/>
                <a:gd name="T6" fmla="*/ 27 w 619"/>
                <a:gd name="T7" fmla="*/ 0 h 595"/>
                <a:gd name="T8" fmla="*/ 619 w 619"/>
                <a:gd name="T9" fmla="*/ 58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595">
                  <a:moveTo>
                    <a:pt x="619" y="589"/>
                  </a:moveTo>
                  <a:lnTo>
                    <a:pt x="613" y="595"/>
                  </a:lnTo>
                  <a:lnTo>
                    <a:pt x="0" y="26"/>
                  </a:lnTo>
                  <a:lnTo>
                    <a:pt x="27" y="0"/>
                  </a:lnTo>
                  <a:lnTo>
                    <a:pt x="619" y="589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Freeform 68"/>
            <p:cNvSpPr>
              <a:spLocks/>
            </p:cNvSpPr>
            <p:nvPr/>
          </p:nvSpPr>
          <p:spPr bwMode="gray">
            <a:xfrm>
              <a:off x="10193637" y="4370708"/>
              <a:ext cx="949325" cy="976312"/>
            </a:xfrm>
            <a:custGeom>
              <a:avLst/>
              <a:gdLst>
                <a:gd name="T0" fmla="*/ 592 w 598"/>
                <a:gd name="T1" fmla="*/ 615 h 615"/>
                <a:gd name="T2" fmla="*/ 598 w 598"/>
                <a:gd name="T3" fmla="*/ 610 h 615"/>
                <a:gd name="T4" fmla="*/ 27 w 598"/>
                <a:gd name="T5" fmla="*/ 0 h 615"/>
                <a:gd name="T6" fmla="*/ 0 w 598"/>
                <a:gd name="T7" fmla="*/ 27 h 615"/>
                <a:gd name="T8" fmla="*/ 592 w 598"/>
                <a:gd name="T9" fmla="*/ 615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" h="615">
                  <a:moveTo>
                    <a:pt x="592" y="615"/>
                  </a:moveTo>
                  <a:lnTo>
                    <a:pt x="598" y="610"/>
                  </a:lnTo>
                  <a:lnTo>
                    <a:pt x="27" y="0"/>
                  </a:lnTo>
                  <a:lnTo>
                    <a:pt x="0" y="27"/>
                  </a:lnTo>
                  <a:lnTo>
                    <a:pt x="592" y="615"/>
                  </a:ln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Freeform 69"/>
            <p:cNvSpPr>
              <a:spLocks/>
            </p:cNvSpPr>
            <p:nvPr/>
          </p:nvSpPr>
          <p:spPr bwMode="gray">
            <a:xfrm>
              <a:off x="10615912" y="5231133"/>
              <a:ext cx="665163" cy="93662"/>
            </a:xfrm>
            <a:custGeom>
              <a:avLst/>
              <a:gdLst>
                <a:gd name="T0" fmla="*/ 481 w 481"/>
                <a:gd name="T1" fmla="*/ 14 h 69"/>
                <a:gd name="T2" fmla="*/ 467 w 481"/>
                <a:gd name="T3" fmla="*/ 0 h 69"/>
                <a:gd name="T4" fmla="*/ 15 w 481"/>
                <a:gd name="T5" fmla="*/ 0 h 69"/>
                <a:gd name="T6" fmla="*/ 0 w 481"/>
                <a:gd name="T7" fmla="*/ 14 h 69"/>
                <a:gd name="T8" fmla="*/ 0 w 481"/>
                <a:gd name="T9" fmla="*/ 55 h 69"/>
                <a:gd name="T10" fmla="*/ 15 w 481"/>
                <a:gd name="T11" fmla="*/ 69 h 69"/>
                <a:gd name="T12" fmla="*/ 467 w 481"/>
                <a:gd name="T13" fmla="*/ 69 h 69"/>
                <a:gd name="T14" fmla="*/ 481 w 481"/>
                <a:gd name="T15" fmla="*/ 55 h 69"/>
                <a:gd name="T16" fmla="*/ 481 w 481"/>
                <a:gd name="T17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1" h="69">
                  <a:moveTo>
                    <a:pt x="481" y="14"/>
                  </a:moveTo>
                  <a:cubicBezTo>
                    <a:pt x="481" y="6"/>
                    <a:pt x="475" y="0"/>
                    <a:pt x="4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3"/>
                    <a:pt x="7" y="69"/>
                    <a:pt x="15" y="69"/>
                  </a:cubicBezTo>
                  <a:cubicBezTo>
                    <a:pt x="467" y="69"/>
                    <a:pt x="467" y="69"/>
                    <a:pt x="467" y="69"/>
                  </a:cubicBezTo>
                  <a:cubicBezTo>
                    <a:pt x="475" y="69"/>
                    <a:pt x="481" y="63"/>
                    <a:pt x="481" y="55"/>
                  </a:cubicBezTo>
                  <a:lnTo>
                    <a:pt x="481" y="1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Oval 70"/>
            <p:cNvSpPr>
              <a:spLocks noChangeArrowheads="1"/>
            </p:cNvSpPr>
            <p:nvPr/>
          </p:nvSpPr>
          <p:spPr bwMode="gray">
            <a:xfrm>
              <a:off x="103127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Oval 71"/>
            <p:cNvSpPr>
              <a:spLocks noChangeArrowheads="1"/>
            </p:cNvSpPr>
            <p:nvPr/>
          </p:nvSpPr>
          <p:spPr bwMode="gray">
            <a:xfrm>
              <a:off x="10695287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Oval 72"/>
            <p:cNvSpPr>
              <a:spLocks noChangeArrowheads="1"/>
            </p:cNvSpPr>
            <p:nvPr/>
          </p:nvSpPr>
          <p:spPr bwMode="gray">
            <a:xfrm>
              <a:off x="1098580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Freeform 73"/>
            <p:cNvSpPr>
              <a:spLocks/>
            </p:cNvSpPr>
            <p:nvPr/>
          </p:nvSpPr>
          <p:spPr bwMode="gray">
            <a:xfrm>
              <a:off x="10176175" y="5042220"/>
              <a:ext cx="341313" cy="404812"/>
            </a:xfrm>
            <a:custGeom>
              <a:avLst/>
              <a:gdLst>
                <a:gd name="T0" fmla="*/ 247 w 247"/>
                <a:gd name="T1" fmla="*/ 0 h 295"/>
                <a:gd name="T2" fmla="*/ 66 w 247"/>
                <a:gd name="T3" fmla="*/ 0 h 295"/>
                <a:gd name="T4" fmla="*/ 16 w 247"/>
                <a:gd name="T5" fmla="*/ 295 h 295"/>
                <a:gd name="T6" fmla="*/ 197 w 247"/>
                <a:gd name="T7" fmla="*/ 295 h 295"/>
                <a:gd name="T8" fmla="*/ 247 w 247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295">
                  <a:moveTo>
                    <a:pt x="247" y="0"/>
                  </a:moveTo>
                  <a:cubicBezTo>
                    <a:pt x="193" y="0"/>
                    <a:pt x="97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295"/>
                    <a:pt x="181" y="76"/>
                    <a:pt x="247" y="0"/>
                  </a:cubicBez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Freeform 74"/>
            <p:cNvSpPr>
              <a:spLocks/>
            </p:cNvSpPr>
            <p:nvPr/>
          </p:nvSpPr>
          <p:spPr bwMode="gray">
            <a:xfrm>
              <a:off x="10727037" y="5324795"/>
              <a:ext cx="3175" cy="1587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0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Freeform 75"/>
            <p:cNvSpPr>
              <a:spLocks/>
            </p:cNvSpPr>
            <p:nvPr/>
          </p:nvSpPr>
          <p:spPr bwMode="gray">
            <a:xfrm>
              <a:off x="10512725" y="5324795"/>
              <a:ext cx="3175" cy="1587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0 h 1"/>
                <a:gd name="T4" fmla="*/ 0 w 3"/>
                <a:gd name="T5" fmla="*/ 0 h 1"/>
                <a:gd name="T6" fmla="*/ 0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Freeform 76"/>
            <p:cNvSpPr>
              <a:spLocks/>
            </p:cNvSpPr>
            <p:nvPr/>
          </p:nvSpPr>
          <p:spPr bwMode="gray">
            <a:xfrm>
              <a:off x="10176175" y="5042220"/>
              <a:ext cx="127000" cy="404812"/>
            </a:xfrm>
            <a:custGeom>
              <a:avLst/>
              <a:gdLst>
                <a:gd name="T0" fmla="*/ 92 w 92"/>
                <a:gd name="T1" fmla="*/ 0 h 295"/>
                <a:gd name="T2" fmla="*/ 66 w 92"/>
                <a:gd name="T3" fmla="*/ 0 h 295"/>
                <a:gd name="T4" fmla="*/ 16 w 92"/>
                <a:gd name="T5" fmla="*/ 295 h 295"/>
                <a:gd name="T6" fmla="*/ 42 w 92"/>
                <a:gd name="T7" fmla="*/ 295 h 295"/>
                <a:gd name="T8" fmla="*/ 92 w 92"/>
                <a:gd name="T9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95">
                  <a:moveTo>
                    <a:pt x="92" y="0"/>
                  </a:moveTo>
                  <a:cubicBezTo>
                    <a:pt x="82" y="0"/>
                    <a:pt x="73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42" y="295"/>
                    <a:pt x="42" y="295"/>
                    <a:pt x="42" y="295"/>
                  </a:cubicBezTo>
                  <a:cubicBezTo>
                    <a:pt x="42" y="295"/>
                    <a:pt x="26" y="76"/>
                    <a:pt x="92" y="0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Rectangle 77"/>
            <p:cNvSpPr>
              <a:spLocks noChangeArrowheads="1"/>
            </p:cNvSpPr>
            <p:nvPr/>
          </p:nvSpPr>
          <p:spPr bwMode="gray">
            <a:xfrm>
              <a:off x="9574512" y="3729358"/>
              <a:ext cx="22225" cy="693737"/>
            </a:xfrm>
            <a:prstGeom prst="rect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Freeform 78"/>
            <p:cNvSpPr>
              <a:spLocks/>
            </p:cNvSpPr>
            <p:nvPr/>
          </p:nvSpPr>
          <p:spPr bwMode="gray">
            <a:xfrm>
              <a:off x="10393662" y="5042220"/>
              <a:ext cx="906463" cy="404812"/>
            </a:xfrm>
            <a:custGeom>
              <a:avLst/>
              <a:gdLst>
                <a:gd name="T0" fmla="*/ 642 w 656"/>
                <a:gd name="T1" fmla="*/ 206 h 295"/>
                <a:gd name="T2" fmla="*/ 219 w 656"/>
                <a:gd name="T3" fmla="*/ 206 h 295"/>
                <a:gd name="T4" fmla="*/ 217 w 656"/>
                <a:gd name="T5" fmla="*/ 207 h 295"/>
                <a:gd name="T6" fmla="*/ 217 w 656"/>
                <a:gd name="T7" fmla="*/ 0 h 295"/>
                <a:gd name="T8" fmla="*/ 66 w 656"/>
                <a:gd name="T9" fmla="*/ 0 h 295"/>
                <a:gd name="T10" fmla="*/ 16 w 656"/>
                <a:gd name="T11" fmla="*/ 295 h 295"/>
                <a:gd name="T12" fmla="*/ 642 w 656"/>
                <a:gd name="T13" fmla="*/ 295 h 295"/>
                <a:gd name="T14" fmla="*/ 656 w 656"/>
                <a:gd name="T15" fmla="*/ 281 h 295"/>
                <a:gd name="T16" fmla="*/ 656 w 656"/>
                <a:gd name="T17" fmla="*/ 221 h 295"/>
                <a:gd name="T18" fmla="*/ 642 w 656"/>
                <a:gd name="T19" fmla="*/ 20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6" h="295">
                  <a:moveTo>
                    <a:pt x="642" y="206"/>
                  </a:moveTo>
                  <a:cubicBezTo>
                    <a:pt x="219" y="206"/>
                    <a:pt x="219" y="206"/>
                    <a:pt x="219" y="206"/>
                  </a:cubicBezTo>
                  <a:cubicBezTo>
                    <a:pt x="219" y="206"/>
                    <a:pt x="218" y="206"/>
                    <a:pt x="217" y="207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642" y="295"/>
                    <a:pt x="642" y="295"/>
                    <a:pt x="642" y="295"/>
                  </a:cubicBezTo>
                  <a:cubicBezTo>
                    <a:pt x="650" y="295"/>
                    <a:pt x="656" y="289"/>
                    <a:pt x="656" y="281"/>
                  </a:cubicBezTo>
                  <a:cubicBezTo>
                    <a:pt x="656" y="221"/>
                    <a:pt x="656" y="221"/>
                    <a:pt x="656" y="221"/>
                  </a:cubicBezTo>
                  <a:cubicBezTo>
                    <a:pt x="656" y="213"/>
                    <a:pt x="650" y="206"/>
                    <a:pt x="642" y="206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Freeform 79"/>
            <p:cNvSpPr>
              <a:spLocks/>
            </p:cNvSpPr>
            <p:nvPr/>
          </p:nvSpPr>
          <p:spPr bwMode="gray">
            <a:xfrm>
              <a:off x="10393662" y="5042220"/>
              <a:ext cx="300038" cy="404812"/>
            </a:xfrm>
            <a:custGeom>
              <a:avLst/>
              <a:gdLst>
                <a:gd name="T0" fmla="*/ 81 w 217"/>
                <a:gd name="T1" fmla="*/ 15 h 295"/>
                <a:gd name="T2" fmla="*/ 217 w 217"/>
                <a:gd name="T3" fmla="*/ 15 h 295"/>
                <a:gd name="T4" fmla="*/ 217 w 217"/>
                <a:gd name="T5" fmla="*/ 0 h 295"/>
                <a:gd name="T6" fmla="*/ 66 w 217"/>
                <a:gd name="T7" fmla="*/ 0 h 295"/>
                <a:gd name="T8" fmla="*/ 16 w 217"/>
                <a:gd name="T9" fmla="*/ 295 h 295"/>
                <a:gd name="T10" fmla="*/ 30 w 217"/>
                <a:gd name="T11" fmla="*/ 295 h 295"/>
                <a:gd name="T12" fmla="*/ 81 w 217"/>
                <a:gd name="T13" fmla="*/ 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295">
                  <a:moveTo>
                    <a:pt x="81" y="15"/>
                  </a:moveTo>
                  <a:cubicBezTo>
                    <a:pt x="122" y="15"/>
                    <a:pt x="188" y="15"/>
                    <a:pt x="217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119" y="0"/>
                    <a:pt x="66" y="0"/>
                  </a:cubicBezTo>
                  <a:cubicBezTo>
                    <a:pt x="0" y="76"/>
                    <a:pt x="16" y="295"/>
                    <a:pt x="16" y="295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28" y="244"/>
                    <a:pt x="25" y="79"/>
                    <a:pt x="81" y="15"/>
                  </a:cubicBezTo>
                  <a:close/>
                </a:path>
              </a:pathLst>
            </a:custGeom>
            <a:solidFill>
              <a:srgbClr val="FFC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Freeform 80"/>
            <p:cNvSpPr>
              <a:spLocks/>
            </p:cNvSpPr>
            <p:nvPr/>
          </p:nvSpPr>
          <p:spPr bwMode="gray">
            <a:xfrm>
              <a:off x="10414300" y="54279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Freeform 81"/>
            <p:cNvSpPr>
              <a:spLocks/>
            </p:cNvSpPr>
            <p:nvPr/>
          </p:nvSpPr>
          <p:spPr bwMode="gray">
            <a:xfrm>
              <a:off x="10414300" y="5432745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Freeform 82"/>
            <p:cNvSpPr>
              <a:spLocks/>
            </p:cNvSpPr>
            <p:nvPr/>
          </p:nvSpPr>
          <p:spPr bwMode="gray">
            <a:xfrm>
              <a:off x="10414300" y="544068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8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Freeform 83"/>
            <p:cNvSpPr>
              <a:spLocks/>
            </p:cNvSpPr>
            <p:nvPr/>
          </p:nvSpPr>
          <p:spPr bwMode="gray">
            <a:xfrm>
              <a:off x="10433350" y="5324795"/>
              <a:ext cx="866775" cy="122237"/>
            </a:xfrm>
            <a:custGeom>
              <a:avLst/>
              <a:gdLst>
                <a:gd name="T0" fmla="*/ 613 w 627"/>
                <a:gd name="T1" fmla="*/ 0 h 89"/>
                <a:gd name="T2" fmla="*/ 613 w 627"/>
                <a:gd name="T3" fmla="*/ 56 h 89"/>
                <a:gd name="T4" fmla="*/ 599 w 627"/>
                <a:gd name="T5" fmla="*/ 71 h 89"/>
                <a:gd name="T6" fmla="*/ 0 w 627"/>
                <a:gd name="T7" fmla="*/ 71 h 89"/>
                <a:gd name="T8" fmla="*/ 1 w 627"/>
                <a:gd name="T9" fmla="*/ 89 h 89"/>
                <a:gd name="T10" fmla="*/ 613 w 627"/>
                <a:gd name="T11" fmla="*/ 89 h 89"/>
                <a:gd name="T12" fmla="*/ 627 w 627"/>
                <a:gd name="T13" fmla="*/ 75 h 89"/>
                <a:gd name="T14" fmla="*/ 627 w 627"/>
                <a:gd name="T15" fmla="*/ 15 h 89"/>
                <a:gd name="T16" fmla="*/ 613 w 627"/>
                <a:gd name="T17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7" h="89">
                  <a:moveTo>
                    <a:pt x="613" y="0"/>
                  </a:moveTo>
                  <a:cubicBezTo>
                    <a:pt x="613" y="56"/>
                    <a:pt x="613" y="56"/>
                    <a:pt x="613" y="56"/>
                  </a:cubicBezTo>
                  <a:cubicBezTo>
                    <a:pt x="613" y="64"/>
                    <a:pt x="607" y="71"/>
                    <a:pt x="599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8"/>
                    <a:pt x="1" y="84"/>
                    <a:pt x="1" y="89"/>
                  </a:cubicBezTo>
                  <a:cubicBezTo>
                    <a:pt x="613" y="89"/>
                    <a:pt x="613" y="89"/>
                    <a:pt x="613" y="89"/>
                  </a:cubicBezTo>
                  <a:cubicBezTo>
                    <a:pt x="621" y="89"/>
                    <a:pt x="627" y="83"/>
                    <a:pt x="627" y="75"/>
                  </a:cubicBezTo>
                  <a:cubicBezTo>
                    <a:pt x="627" y="15"/>
                    <a:pt x="627" y="15"/>
                    <a:pt x="627" y="15"/>
                  </a:cubicBezTo>
                  <a:cubicBezTo>
                    <a:pt x="627" y="7"/>
                    <a:pt x="621" y="1"/>
                    <a:pt x="613" y="0"/>
                  </a:cubicBezTo>
                  <a:close/>
                </a:path>
              </a:pathLst>
            </a:custGeom>
            <a:solidFill>
              <a:srgbClr val="DB9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Freeform 84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146 w 146"/>
                <a:gd name="T3" fmla="*/ 0 h 174"/>
                <a:gd name="T4" fmla="*/ 40 w 146"/>
                <a:gd name="T5" fmla="*/ 0 h 174"/>
                <a:gd name="T6" fmla="*/ 0 w 146"/>
                <a:gd name="T7" fmla="*/ 174 h 174"/>
                <a:gd name="T8" fmla="*/ 146 w 146"/>
                <a:gd name="T9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0"/>
                    <a:pt x="82" y="0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Freeform 85"/>
            <p:cNvSpPr>
              <a:spLocks/>
            </p:cNvSpPr>
            <p:nvPr/>
          </p:nvSpPr>
          <p:spPr bwMode="gray">
            <a:xfrm>
              <a:off x="10452400" y="5086670"/>
              <a:ext cx="203200" cy="238125"/>
            </a:xfrm>
            <a:custGeom>
              <a:avLst/>
              <a:gdLst>
                <a:gd name="T0" fmla="*/ 146 w 146"/>
                <a:gd name="T1" fmla="*/ 174 h 174"/>
                <a:gd name="T2" fmla="*/ 40 w 146"/>
                <a:gd name="T3" fmla="*/ 0 h 174"/>
                <a:gd name="T4" fmla="*/ 0 w 146"/>
                <a:gd name="T5" fmla="*/ 174 h 174"/>
                <a:gd name="T6" fmla="*/ 146 w 146"/>
                <a:gd name="T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74">
                  <a:moveTo>
                    <a:pt x="146" y="174"/>
                  </a:moveTo>
                  <a:cubicBezTo>
                    <a:pt x="146" y="174"/>
                    <a:pt x="84" y="73"/>
                    <a:pt x="40" y="0"/>
                  </a:cubicBezTo>
                  <a:cubicBezTo>
                    <a:pt x="8" y="38"/>
                    <a:pt x="0" y="119"/>
                    <a:pt x="0" y="174"/>
                  </a:cubicBezTo>
                  <a:lnTo>
                    <a:pt x="146" y="174"/>
                  </a:ln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Oval 86"/>
            <p:cNvSpPr>
              <a:spLocks noChangeArrowheads="1"/>
            </p:cNvSpPr>
            <p:nvPr/>
          </p:nvSpPr>
          <p:spPr bwMode="gray">
            <a:xfrm>
              <a:off x="10458750" y="5353370"/>
              <a:ext cx="188913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Oval 87"/>
            <p:cNvSpPr>
              <a:spLocks noChangeArrowheads="1"/>
            </p:cNvSpPr>
            <p:nvPr/>
          </p:nvSpPr>
          <p:spPr bwMode="gray">
            <a:xfrm>
              <a:off x="10503200" y="5396233"/>
              <a:ext cx="100013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Oval 88"/>
            <p:cNvSpPr>
              <a:spLocks noChangeArrowheads="1"/>
            </p:cNvSpPr>
            <p:nvPr/>
          </p:nvSpPr>
          <p:spPr bwMode="gray">
            <a:xfrm>
              <a:off x="11041362" y="5353370"/>
              <a:ext cx="192088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Oval 89"/>
            <p:cNvSpPr>
              <a:spLocks noChangeArrowheads="1"/>
            </p:cNvSpPr>
            <p:nvPr/>
          </p:nvSpPr>
          <p:spPr bwMode="gray">
            <a:xfrm>
              <a:off x="10839750" y="5353370"/>
              <a:ext cx="190500" cy="188912"/>
            </a:xfrm>
            <a:prstGeom prst="ellipse">
              <a:avLst/>
            </a:pr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Freeform 90"/>
            <p:cNvSpPr>
              <a:spLocks/>
            </p:cNvSpPr>
            <p:nvPr/>
          </p:nvSpPr>
          <p:spPr bwMode="gray">
            <a:xfrm>
              <a:off x="10503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0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Freeform 91"/>
            <p:cNvSpPr>
              <a:spLocks/>
            </p:cNvSpPr>
            <p:nvPr/>
          </p:nvSpPr>
          <p:spPr bwMode="gray">
            <a:xfrm>
              <a:off x="10241262" y="5359720"/>
              <a:ext cx="120650" cy="15875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9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Freeform 92"/>
            <p:cNvSpPr>
              <a:spLocks/>
            </p:cNvSpPr>
            <p:nvPr/>
          </p:nvSpPr>
          <p:spPr bwMode="gray">
            <a:xfrm>
              <a:off x="10241262" y="5396233"/>
              <a:ext cx="120650" cy="17462"/>
            </a:xfrm>
            <a:custGeom>
              <a:avLst/>
              <a:gdLst>
                <a:gd name="T0" fmla="*/ 81 w 87"/>
                <a:gd name="T1" fmla="*/ 12 h 12"/>
                <a:gd name="T2" fmla="*/ 6 w 87"/>
                <a:gd name="T3" fmla="*/ 12 h 12"/>
                <a:gd name="T4" fmla="*/ 0 w 87"/>
                <a:gd name="T5" fmla="*/ 6 h 12"/>
                <a:gd name="T6" fmla="*/ 6 w 87"/>
                <a:gd name="T7" fmla="*/ 0 h 12"/>
                <a:gd name="T8" fmla="*/ 81 w 87"/>
                <a:gd name="T9" fmla="*/ 0 h 12"/>
                <a:gd name="T10" fmla="*/ 87 w 87"/>
                <a:gd name="T11" fmla="*/ 6 h 12"/>
                <a:gd name="T12" fmla="*/ 81 w 8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">
                  <a:moveTo>
                    <a:pt x="81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0"/>
                    <a:pt x="87" y="3"/>
                    <a:pt x="87" y="6"/>
                  </a:cubicBezTo>
                  <a:cubicBezTo>
                    <a:pt x="87" y="10"/>
                    <a:pt x="84" y="12"/>
                    <a:pt x="81" y="12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Freeform 93"/>
            <p:cNvSpPr>
              <a:spLocks/>
            </p:cNvSpPr>
            <p:nvPr/>
          </p:nvSpPr>
          <p:spPr bwMode="gray">
            <a:xfrm>
              <a:off x="10209512" y="5086670"/>
              <a:ext cx="227013" cy="239712"/>
            </a:xfrm>
            <a:custGeom>
              <a:avLst/>
              <a:gdLst>
                <a:gd name="T0" fmla="*/ 31 w 164"/>
                <a:gd name="T1" fmla="*/ 0 h 175"/>
                <a:gd name="T2" fmla="*/ 0 w 164"/>
                <a:gd name="T3" fmla="*/ 175 h 175"/>
                <a:gd name="T4" fmla="*/ 133 w 164"/>
                <a:gd name="T5" fmla="*/ 175 h 175"/>
                <a:gd name="T6" fmla="*/ 164 w 164"/>
                <a:gd name="T7" fmla="*/ 0 h 175"/>
                <a:gd name="T8" fmla="*/ 31 w 164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142" y="49"/>
                    <a:pt x="164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Freeform 94"/>
            <p:cNvSpPr>
              <a:spLocks/>
            </p:cNvSpPr>
            <p:nvPr/>
          </p:nvSpPr>
          <p:spPr bwMode="gray">
            <a:xfrm>
              <a:off x="10209512" y="5086670"/>
              <a:ext cx="185738" cy="239712"/>
            </a:xfrm>
            <a:custGeom>
              <a:avLst/>
              <a:gdLst>
                <a:gd name="T0" fmla="*/ 31 w 134"/>
                <a:gd name="T1" fmla="*/ 0 h 175"/>
                <a:gd name="T2" fmla="*/ 0 w 134"/>
                <a:gd name="T3" fmla="*/ 175 h 175"/>
                <a:gd name="T4" fmla="*/ 133 w 134"/>
                <a:gd name="T5" fmla="*/ 175 h 175"/>
                <a:gd name="T6" fmla="*/ 31 w 134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75">
                  <a:moveTo>
                    <a:pt x="31" y="0"/>
                  </a:moveTo>
                  <a:cubicBezTo>
                    <a:pt x="9" y="49"/>
                    <a:pt x="1" y="119"/>
                    <a:pt x="0" y="175"/>
                  </a:cubicBezTo>
                  <a:cubicBezTo>
                    <a:pt x="133" y="175"/>
                    <a:pt x="133" y="175"/>
                    <a:pt x="133" y="175"/>
                  </a:cubicBezTo>
                  <a:cubicBezTo>
                    <a:pt x="134" y="119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006F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Freeform 95"/>
            <p:cNvSpPr>
              <a:spLocks noEditPoints="1"/>
            </p:cNvSpPr>
            <p:nvPr/>
          </p:nvSpPr>
          <p:spPr bwMode="gray">
            <a:xfrm>
              <a:off x="9257012" y="4496120"/>
              <a:ext cx="280988" cy="279400"/>
            </a:xfrm>
            <a:custGeom>
              <a:avLst/>
              <a:gdLst>
                <a:gd name="T0" fmla="*/ 203 w 203"/>
                <a:gd name="T1" fmla="*/ 93 h 203"/>
                <a:gd name="T2" fmla="*/ 187 w 203"/>
                <a:gd name="T3" fmla="*/ 77 h 203"/>
                <a:gd name="T4" fmla="*/ 192 w 203"/>
                <a:gd name="T5" fmla="*/ 54 h 203"/>
                <a:gd name="T6" fmla="*/ 170 w 203"/>
                <a:gd name="T7" fmla="*/ 46 h 203"/>
                <a:gd name="T8" fmla="*/ 167 w 203"/>
                <a:gd name="T9" fmla="*/ 23 h 203"/>
                <a:gd name="T10" fmla="*/ 144 w 203"/>
                <a:gd name="T11" fmla="*/ 25 h 203"/>
                <a:gd name="T12" fmla="*/ 132 w 203"/>
                <a:gd name="T13" fmla="*/ 4 h 203"/>
                <a:gd name="T14" fmla="*/ 111 w 203"/>
                <a:gd name="T15" fmla="*/ 15 h 203"/>
                <a:gd name="T16" fmla="*/ 92 w 203"/>
                <a:gd name="T17" fmla="*/ 0 h 203"/>
                <a:gd name="T18" fmla="*/ 77 w 203"/>
                <a:gd name="T19" fmla="*/ 18 h 203"/>
                <a:gd name="T20" fmla="*/ 54 w 203"/>
                <a:gd name="T21" fmla="*/ 11 h 203"/>
                <a:gd name="T22" fmla="*/ 47 w 203"/>
                <a:gd name="T23" fmla="*/ 33 h 203"/>
                <a:gd name="T24" fmla="*/ 23 w 203"/>
                <a:gd name="T25" fmla="*/ 36 h 203"/>
                <a:gd name="T26" fmla="*/ 24 w 203"/>
                <a:gd name="T27" fmla="*/ 59 h 203"/>
                <a:gd name="T28" fmla="*/ 4 w 203"/>
                <a:gd name="T29" fmla="*/ 71 h 203"/>
                <a:gd name="T30" fmla="*/ 14 w 203"/>
                <a:gd name="T31" fmla="*/ 93 h 203"/>
                <a:gd name="T32" fmla="*/ 0 w 203"/>
                <a:gd name="T33" fmla="*/ 112 h 203"/>
                <a:gd name="T34" fmla="*/ 16 w 203"/>
                <a:gd name="T35" fmla="*/ 127 h 203"/>
                <a:gd name="T36" fmla="*/ 11 w 203"/>
                <a:gd name="T37" fmla="*/ 149 h 203"/>
                <a:gd name="T38" fmla="*/ 32 w 203"/>
                <a:gd name="T39" fmla="*/ 158 h 203"/>
                <a:gd name="T40" fmla="*/ 36 w 203"/>
                <a:gd name="T41" fmla="*/ 180 h 203"/>
                <a:gd name="T42" fmla="*/ 59 w 203"/>
                <a:gd name="T43" fmla="*/ 180 h 203"/>
                <a:gd name="T44" fmla="*/ 71 w 203"/>
                <a:gd name="T45" fmla="*/ 199 h 203"/>
                <a:gd name="T46" fmla="*/ 92 w 203"/>
                <a:gd name="T47" fmla="*/ 191 h 203"/>
                <a:gd name="T48" fmla="*/ 111 w 203"/>
                <a:gd name="T49" fmla="*/ 203 h 203"/>
                <a:gd name="T50" fmla="*/ 127 w 203"/>
                <a:gd name="T51" fmla="*/ 188 h 203"/>
                <a:gd name="T52" fmla="*/ 149 w 203"/>
                <a:gd name="T53" fmla="*/ 192 h 203"/>
                <a:gd name="T54" fmla="*/ 158 w 203"/>
                <a:gd name="T55" fmla="*/ 171 h 203"/>
                <a:gd name="T56" fmla="*/ 180 w 203"/>
                <a:gd name="T57" fmla="*/ 167 h 203"/>
                <a:gd name="T58" fmla="*/ 180 w 203"/>
                <a:gd name="T59" fmla="*/ 144 h 203"/>
                <a:gd name="T60" fmla="*/ 199 w 203"/>
                <a:gd name="T61" fmla="*/ 132 h 203"/>
                <a:gd name="T62" fmla="*/ 190 w 203"/>
                <a:gd name="T63" fmla="*/ 112 h 203"/>
                <a:gd name="T64" fmla="*/ 57 w 203"/>
                <a:gd name="T65" fmla="*/ 58 h 203"/>
                <a:gd name="T66" fmla="*/ 93 w 203"/>
                <a:gd name="T67" fmla="*/ 73 h 203"/>
                <a:gd name="T68" fmla="*/ 39 w 203"/>
                <a:gd name="T69" fmla="*/ 95 h 203"/>
                <a:gd name="T70" fmla="*/ 93 w 203"/>
                <a:gd name="T71" fmla="*/ 166 h 203"/>
                <a:gd name="T72" fmla="*/ 39 w 203"/>
                <a:gd name="T73" fmla="*/ 111 h 203"/>
                <a:gd name="T74" fmla="*/ 93 w 203"/>
                <a:gd name="T75" fmla="*/ 133 h 203"/>
                <a:gd name="T76" fmla="*/ 89 w 203"/>
                <a:gd name="T77" fmla="*/ 102 h 203"/>
                <a:gd name="T78" fmla="*/ 114 w 203"/>
                <a:gd name="T79" fmla="*/ 102 h 203"/>
                <a:gd name="T80" fmla="*/ 89 w 203"/>
                <a:gd name="T81" fmla="*/ 102 h 203"/>
                <a:gd name="T82" fmla="*/ 110 w 203"/>
                <a:gd name="T83" fmla="*/ 166 h 203"/>
                <a:gd name="T84" fmla="*/ 124 w 203"/>
                <a:gd name="T85" fmla="*/ 125 h 203"/>
                <a:gd name="T86" fmla="*/ 165 w 203"/>
                <a:gd name="T87" fmla="*/ 111 h 203"/>
                <a:gd name="T88" fmla="*/ 132 w 203"/>
                <a:gd name="T89" fmla="*/ 95 h 203"/>
                <a:gd name="T90" fmla="*/ 110 w 203"/>
                <a:gd name="T91" fmla="*/ 40 h 203"/>
                <a:gd name="T92" fmla="*/ 165 w 203"/>
                <a:gd name="T93" fmla="*/ 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3" h="203">
                  <a:moveTo>
                    <a:pt x="203" y="112"/>
                  </a:moveTo>
                  <a:cubicBezTo>
                    <a:pt x="203" y="93"/>
                    <a:pt x="203" y="93"/>
                    <a:pt x="203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88"/>
                    <a:pt x="188" y="82"/>
                    <a:pt x="187" y="77"/>
                  </a:cubicBezTo>
                  <a:cubicBezTo>
                    <a:pt x="199" y="72"/>
                    <a:pt x="199" y="72"/>
                    <a:pt x="199" y="72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7" y="55"/>
                    <a:pt x="174" y="51"/>
                    <a:pt x="170" y="4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67" y="23"/>
                    <a:pt x="167" y="23"/>
                    <a:pt x="167" y="23"/>
                  </a:cubicBezTo>
                  <a:cubicBezTo>
                    <a:pt x="157" y="33"/>
                    <a:pt x="157" y="33"/>
                    <a:pt x="157" y="33"/>
                  </a:cubicBezTo>
                  <a:cubicBezTo>
                    <a:pt x="153" y="30"/>
                    <a:pt x="148" y="27"/>
                    <a:pt x="144" y="25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7" y="18"/>
                    <a:pt x="127" y="18"/>
                    <a:pt x="127" y="18"/>
                  </a:cubicBezTo>
                  <a:cubicBezTo>
                    <a:pt x="122" y="16"/>
                    <a:pt x="116" y="15"/>
                    <a:pt x="111" y="15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87" y="15"/>
                    <a:pt x="82" y="16"/>
                    <a:pt x="77" y="18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55" y="27"/>
                    <a:pt x="51" y="30"/>
                    <a:pt x="47" y="3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0" y="51"/>
                    <a:pt x="27" y="55"/>
                    <a:pt x="24" y="59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5" y="82"/>
                    <a:pt x="14" y="88"/>
                    <a:pt x="14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7"/>
                    <a:pt x="15" y="122"/>
                    <a:pt x="16" y="127"/>
                  </a:cubicBezTo>
                  <a:cubicBezTo>
                    <a:pt x="4" y="132"/>
                    <a:pt x="4" y="132"/>
                    <a:pt x="4" y="132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6" y="149"/>
                    <a:pt x="29" y="154"/>
                    <a:pt x="32" y="158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45" y="171"/>
                    <a:pt x="45" y="171"/>
                    <a:pt x="45" y="171"/>
                  </a:cubicBezTo>
                  <a:cubicBezTo>
                    <a:pt x="50" y="175"/>
                    <a:pt x="54" y="178"/>
                    <a:pt x="59" y="180"/>
                  </a:cubicBezTo>
                  <a:cubicBezTo>
                    <a:pt x="54" y="192"/>
                    <a:pt x="54" y="192"/>
                    <a:pt x="54" y="192"/>
                  </a:cubicBezTo>
                  <a:cubicBezTo>
                    <a:pt x="71" y="199"/>
                    <a:pt x="71" y="199"/>
                    <a:pt x="71" y="199"/>
                  </a:cubicBezTo>
                  <a:cubicBezTo>
                    <a:pt x="76" y="188"/>
                    <a:pt x="76" y="188"/>
                    <a:pt x="76" y="188"/>
                  </a:cubicBezTo>
                  <a:cubicBezTo>
                    <a:pt x="81" y="189"/>
                    <a:pt x="87" y="190"/>
                    <a:pt x="92" y="19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111" y="203"/>
                    <a:pt x="111" y="203"/>
                    <a:pt x="111" y="203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7" y="190"/>
                    <a:pt x="122" y="189"/>
                    <a:pt x="127" y="188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49" y="192"/>
                    <a:pt x="149" y="192"/>
                    <a:pt x="149" y="192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9" y="178"/>
                    <a:pt x="154" y="175"/>
                    <a:pt x="158" y="17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80" y="167"/>
                    <a:pt x="180" y="167"/>
                    <a:pt x="180" y="167"/>
                  </a:cubicBezTo>
                  <a:cubicBezTo>
                    <a:pt x="171" y="158"/>
                    <a:pt x="171" y="158"/>
                    <a:pt x="171" y="158"/>
                  </a:cubicBezTo>
                  <a:cubicBezTo>
                    <a:pt x="175" y="154"/>
                    <a:pt x="178" y="149"/>
                    <a:pt x="180" y="144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187" y="127"/>
                    <a:pt x="187" y="127"/>
                    <a:pt x="187" y="127"/>
                  </a:cubicBezTo>
                  <a:cubicBezTo>
                    <a:pt x="188" y="122"/>
                    <a:pt x="189" y="117"/>
                    <a:pt x="190" y="112"/>
                  </a:cubicBezTo>
                  <a:lnTo>
                    <a:pt x="203" y="112"/>
                  </a:lnTo>
                  <a:close/>
                  <a:moveTo>
                    <a:pt x="57" y="58"/>
                  </a:moveTo>
                  <a:cubicBezTo>
                    <a:pt x="67" y="48"/>
                    <a:pt x="80" y="41"/>
                    <a:pt x="93" y="40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83" y="76"/>
                    <a:pt x="75" y="84"/>
                    <a:pt x="72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0" y="81"/>
                    <a:pt x="47" y="68"/>
                    <a:pt x="57" y="58"/>
                  </a:cubicBezTo>
                  <a:close/>
                  <a:moveTo>
                    <a:pt x="93" y="166"/>
                  </a:moveTo>
                  <a:cubicBezTo>
                    <a:pt x="80" y="164"/>
                    <a:pt x="67" y="158"/>
                    <a:pt x="57" y="148"/>
                  </a:cubicBezTo>
                  <a:cubicBezTo>
                    <a:pt x="47" y="138"/>
                    <a:pt x="40" y="125"/>
                    <a:pt x="39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5" y="122"/>
                    <a:pt x="83" y="130"/>
                    <a:pt x="93" y="133"/>
                  </a:cubicBezTo>
                  <a:lnTo>
                    <a:pt x="93" y="166"/>
                  </a:lnTo>
                  <a:close/>
                  <a:moveTo>
                    <a:pt x="89" y="102"/>
                  </a:moveTo>
                  <a:cubicBezTo>
                    <a:pt x="89" y="95"/>
                    <a:pt x="95" y="89"/>
                    <a:pt x="102" y="89"/>
                  </a:cubicBezTo>
                  <a:cubicBezTo>
                    <a:pt x="109" y="89"/>
                    <a:pt x="114" y="95"/>
                    <a:pt x="114" y="102"/>
                  </a:cubicBezTo>
                  <a:cubicBezTo>
                    <a:pt x="114" y="109"/>
                    <a:pt x="109" y="114"/>
                    <a:pt x="102" y="114"/>
                  </a:cubicBezTo>
                  <a:cubicBezTo>
                    <a:pt x="95" y="114"/>
                    <a:pt x="89" y="109"/>
                    <a:pt x="89" y="102"/>
                  </a:cubicBezTo>
                  <a:close/>
                  <a:moveTo>
                    <a:pt x="147" y="148"/>
                  </a:moveTo>
                  <a:cubicBezTo>
                    <a:pt x="137" y="158"/>
                    <a:pt x="124" y="164"/>
                    <a:pt x="110" y="166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5" y="131"/>
                    <a:pt x="120" y="129"/>
                    <a:pt x="124" y="125"/>
                  </a:cubicBezTo>
                  <a:cubicBezTo>
                    <a:pt x="128" y="121"/>
                    <a:pt x="130" y="116"/>
                    <a:pt x="132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3" y="125"/>
                    <a:pt x="157" y="138"/>
                    <a:pt x="147" y="148"/>
                  </a:cubicBezTo>
                  <a:close/>
                  <a:moveTo>
                    <a:pt x="132" y="95"/>
                  </a:moveTo>
                  <a:cubicBezTo>
                    <a:pt x="129" y="84"/>
                    <a:pt x="121" y="76"/>
                    <a:pt x="110" y="7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24" y="41"/>
                    <a:pt x="137" y="48"/>
                    <a:pt x="147" y="58"/>
                  </a:cubicBezTo>
                  <a:cubicBezTo>
                    <a:pt x="157" y="68"/>
                    <a:pt x="163" y="81"/>
                    <a:pt x="165" y="95"/>
                  </a:cubicBezTo>
                  <a:lnTo>
                    <a:pt x="132" y="95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Freeform 96"/>
            <p:cNvSpPr>
              <a:spLocks noEditPoints="1"/>
            </p:cNvSpPr>
            <p:nvPr/>
          </p:nvSpPr>
          <p:spPr bwMode="gray">
            <a:xfrm>
              <a:off x="9109375" y="4723133"/>
              <a:ext cx="254000" cy="254000"/>
            </a:xfrm>
            <a:custGeom>
              <a:avLst/>
              <a:gdLst>
                <a:gd name="T0" fmla="*/ 184 w 184"/>
                <a:gd name="T1" fmla="*/ 112 h 185"/>
                <a:gd name="T2" fmla="*/ 161 w 184"/>
                <a:gd name="T3" fmla="*/ 89 h 185"/>
                <a:gd name="T4" fmla="*/ 181 w 184"/>
                <a:gd name="T5" fmla="*/ 63 h 185"/>
                <a:gd name="T6" fmla="*/ 150 w 184"/>
                <a:gd name="T7" fmla="*/ 55 h 185"/>
                <a:gd name="T8" fmla="*/ 155 w 184"/>
                <a:gd name="T9" fmla="*/ 22 h 185"/>
                <a:gd name="T10" fmla="*/ 123 w 184"/>
                <a:gd name="T11" fmla="*/ 31 h 185"/>
                <a:gd name="T12" fmla="*/ 111 w 184"/>
                <a:gd name="T13" fmla="*/ 0 h 185"/>
                <a:gd name="T14" fmla="*/ 88 w 184"/>
                <a:gd name="T15" fmla="*/ 23 h 185"/>
                <a:gd name="T16" fmla="*/ 63 w 184"/>
                <a:gd name="T17" fmla="*/ 3 h 185"/>
                <a:gd name="T18" fmla="*/ 54 w 184"/>
                <a:gd name="T19" fmla="*/ 34 h 185"/>
                <a:gd name="T20" fmla="*/ 22 w 184"/>
                <a:gd name="T21" fmla="*/ 29 h 185"/>
                <a:gd name="T22" fmla="*/ 30 w 184"/>
                <a:gd name="T23" fmla="*/ 61 h 185"/>
                <a:gd name="T24" fmla="*/ 0 w 184"/>
                <a:gd name="T25" fmla="*/ 73 h 185"/>
                <a:gd name="T26" fmla="*/ 23 w 184"/>
                <a:gd name="T27" fmla="*/ 96 h 185"/>
                <a:gd name="T28" fmla="*/ 2 w 184"/>
                <a:gd name="T29" fmla="*/ 121 h 185"/>
                <a:gd name="T30" fmla="*/ 34 w 184"/>
                <a:gd name="T31" fmla="*/ 130 h 185"/>
                <a:gd name="T32" fmla="*/ 29 w 184"/>
                <a:gd name="T33" fmla="*/ 162 h 185"/>
                <a:gd name="T34" fmla="*/ 60 w 184"/>
                <a:gd name="T35" fmla="*/ 154 h 185"/>
                <a:gd name="T36" fmla="*/ 72 w 184"/>
                <a:gd name="T37" fmla="*/ 185 h 185"/>
                <a:gd name="T38" fmla="*/ 95 w 184"/>
                <a:gd name="T39" fmla="*/ 161 h 185"/>
                <a:gd name="T40" fmla="*/ 121 w 184"/>
                <a:gd name="T41" fmla="*/ 182 h 185"/>
                <a:gd name="T42" fmla="*/ 129 w 184"/>
                <a:gd name="T43" fmla="*/ 150 h 185"/>
                <a:gd name="T44" fmla="*/ 162 w 184"/>
                <a:gd name="T45" fmla="*/ 156 h 185"/>
                <a:gd name="T46" fmla="*/ 153 w 184"/>
                <a:gd name="T47" fmla="*/ 124 h 185"/>
                <a:gd name="T48" fmla="*/ 184 w 184"/>
                <a:gd name="T49" fmla="*/ 112 h 185"/>
                <a:gd name="T50" fmla="*/ 92 w 184"/>
                <a:gd name="T51" fmla="*/ 115 h 185"/>
                <a:gd name="T52" fmla="*/ 69 w 184"/>
                <a:gd name="T53" fmla="*/ 92 h 185"/>
                <a:gd name="T54" fmla="*/ 92 w 184"/>
                <a:gd name="T55" fmla="*/ 70 h 185"/>
                <a:gd name="T56" fmla="*/ 114 w 184"/>
                <a:gd name="T57" fmla="*/ 92 h 185"/>
                <a:gd name="T58" fmla="*/ 92 w 184"/>
                <a:gd name="T59" fmla="*/ 11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4" h="185">
                  <a:moveTo>
                    <a:pt x="184" y="112"/>
                  </a:moveTo>
                  <a:cubicBezTo>
                    <a:pt x="161" y="89"/>
                    <a:pt x="161" y="89"/>
                    <a:pt x="161" y="89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" y="121"/>
                    <a:pt x="2" y="121"/>
                    <a:pt x="2" y="121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95" y="161"/>
                    <a:pt x="95" y="161"/>
                    <a:pt x="95" y="161"/>
                  </a:cubicBezTo>
                  <a:cubicBezTo>
                    <a:pt x="121" y="182"/>
                    <a:pt x="121" y="182"/>
                    <a:pt x="121" y="182"/>
                  </a:cubicBezTo>
                  <a:cubicBezTo>
                    <a:pt x="129" y="150"/>
                    <a:pt x="129" y="150"/>
                    <a:pt x="129" y="150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53" y="124"/>
                    <a:pt x="153" y="124"/>
                    <a:pt x="153" y="124"/>
                  </a:cubicBezTo>
                  <a:lnTo>
                    <a:pt x="184" y="112"/>
                  </a:lnTo>
                  <a:close/>
                  <a:moveTo>
                    <a:pt x="92" y="115"/>
                  </a:moveTo>
                  <a:cubicBezTo>
                    <a:pt x="79" y="115"/>
                    <a:pt x="69" y="105"/>
                    <a:pt x="69" y="92"/>
                  </a:cubicBezTo>
                  <a:cubicBezTo>
                    <a:pt x="69" y="80"/>
                    <a:pt x="79" y="70"/>
                    <a:pt x="92" y="70"/>
                  </a:cubicBezTo>
                  <a:cubicBezTo>
                    <a:pt x="104" y="70"/>
                    <a:pt x="114" y="80"/>
                    <a:pt x="114" y="92"/>
                  </a:cubicBezTo>
                  <a:cubicBezTo>
                    <a:pt x="114" y="105"/>
                    <a:pt x="104" y="115"/>
                    <a:pt x="92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Freeform 97"/>
            <p:cNvSpPr>
              <a:spLocks noEditPoints="1"/>
            </p:cNvSpPr>
            <p:nvPr/>
          </p:nvSpPr>
          <p:spPr bwMode="gray">
            <a:xfrm>
              <a:off x="9464975" y="4650108"/>
              <a:ext cx="358775" cy="355600"/>
            </a:xfrm>
            <a:custGeom>
              <a:avLst/>
              <a:gdLst>
                <a:gd name="T0" fmla="*/ 247 w 259"/>
                <a:gd name="T1" fmla="*/ 139 h 259"/>
                <a:gd name="T2" fmla="*/ 228 w 259"/>
                <a:gd name="T3" fmla="*/ 133 h 259"/>
                <a:gd name="T4" fmla="*/ 224 w 259"/>
                <a:gd name="T5" fmla="*/ 103 h 259"/>
                <a:gd name="T6" fmla="*/ 241 w 259"/>
                <a:gd name="T7" fmla="*/ 94 h 259"/>
                <a:gd name="T8" fmla="*/ 247 w 259"/>
                <a:gd name="T9" fmla="*/ 73 h 259"/>
                <a:gd name="T10" fmla="*/ 239 w 259"/>
                <a:gd name="T11" fmla="*/ 59 h 259"/>
                <a:gd name="T12" fmla="*/ 219 w 259"/>
                <a:gd name="T13" fmla="*/ 53 h 259"/>
                <a:gd name="T14" fmla="*/ 202 w 259"/>
                <a:gd name="T15" fmla="*/ 63 h 259"/>
                <a:gd name="T16" fmla="*/ 178 w 259"/>
                <a:gd name="T17" fmla="*/ 44 h 259"/>
                <a:gd name="T18" fmla="*/ 183 w 259"/>
                <a:gd name="T19" fmla="*/ 25 h 259"/>
                <a:gd name="T20" fmla="*/ 173 w 259"/>
                <a:gd name="T21" fmla="*/ 7 h 259"/>
                <a:gd name="T22" fmla="*/ 157 w 259"/>
                <a:gd name="T23" fmla="*/ 2 h 259"/>
                <a:gd name="T24" fmla="*/ 138 w 259"/>
                <a:gd name="T25" fmla="*/ 12 h 259"/>
                <a:gd name="T26" fmla="*/ 133 w 259"/>
                <a:gd name="T27" fmla="*/ 31 h 259"/>
                <a:gd name="T28" fmla="*/ 103 w 259"/>
                <a:gd name="T29" fmla="*/ 35 h 259"/>
                <a:gd name="T30" fmla="*/ 93 w 259"/>
                <a:gd name="T31" fmla="*/ 18 h 259"/>
                <a:gd name="T32" fmla="*/ 73 w 259"/>
                <a:gd name="T33" fmla="*/ 12 h 259"/>
                <a:gd name="T34" fmla="*/ 59 w 259"/>
                <a:gd name="T35" fmla="*/ 20 h 259"/>
                <a:gd name="T36" fmla="*/ 53 w 259"/>
                <a:gd name="T37" fmla="*/ 40 h 259"/>
                <a:gd name="T38" fmla="*/ 63 w 259"/>
                <a:gd name="T39" fmla="*/ 58 h 259"/>
                <a:gd name="T40" fmla="*/ 44 w 259"/>
                <a:gd name="T41" fmla="*/ 81 h 259"/>
                <a:gd name="T42" fmla="*/ 25 w 259"/>
                <a:gd name="T43" fmla="*/ 76 h 259"/>
                <a:gd name="T44" fmla="*/ 7 w 259"/>
                <a:gd name="T45" fmla="*/ 86 h 259"/>
                <a:gd name="T46" fmla="*/ 2 w 259"/>
                <a:gd name="T47" fmla="*/ 103 h 259"/>
                <a:gd name="T48" fmla="*/ 12 w 259"/>
                <a:gd name="T49" fmla="*/ 121 h 259"/>
                <a:gd name="T50" fmla="*/ 31 w 259"/>
                <a:gd name="T51" fmla="*/ 126 h 259"/>
                <a:gd name="T52" fmla="*/ 35 w 259"/>
                <a:gd name="T53" fmla="*/ 156 h 259"/>
                <a:gd name="T54" fmla="*/ 18 w 259"/>
                <a:gd name="T55" fmla="*/ 166 h 259"/>
                <a:gd name="T56" fmla="*/ 12 w 259"/>
                <a:gd name="T57" fmla="*/ 186 h 259"/>
                <a:gd name="T58" fmla="*/ 20 w 259"/>
                <a:gd name="T59" fmla="*/ 201 h 259"/>
                <a:gd name="T60" fmla="*/ 40 w 259"/>
                <a:gd name="T61" fmla="*/ 206 h 259"/>
                <a:gd name="T62" fmla="*/ 58 w 259"/>
                <a:gd name="T63" fmla="*/ 197 h 259"/>
                <a:gd name="T64" fmla="*/ 81 w 259"/>
                <a:gd name="T65" fmla="*/ 215 h 259"/>
                <a:gd name="T66" fmla="*/ 76 w 259"/>
                <a:gd name="T67" fmla="*/ 234 h 259"/>
                <a:gd name="T68" fmla="*/ 86 w 259"/>
                <a:gd name="T69" fmla="*/ 253 h 259"/>
                <a:gd name="T70" fmla="*/ 102 w 259"/>
                <a:gd name="T71" fmla="*/ 257 h 259"/>
                <a:gd name="T72" fmla="*/ 121 w 259"/>
                <a:gd name="T73" fmla="*/ 247 h 259"/>
                <a:gd name="T74" fmla="*/ 126 w 259"/>
                <a:gd name="T75" fmla="*/ 228 h 259"/>
                <a:gd name="T76" fmla="*/ 156 w 259"/>
                <a:gd name="T77" fmla="*/ 224 h 259"/>
                <a:gd name="T78" fmla="*/ 166 w 259"/>
                <a:gd name="T79" fmla="*/ 242 h 259"/>
                <a:gd name="T80" fmla="*/ 186 w 259"/>
                <a:gd name="T81" fmla="*/ 247 h 259"/>
                <a:gd name="T82" fmla="*/ 200 w 259"/>
                <a:gd name="T83" fmla="*/ 239 h 259"/>
                <a:gd name="T84" fmla="*/ 206 w 259"/>
                <a:gd name="T85" fmla="*/ 219 h 259"/>
                <a:gd name="T86" fmla="*/ 197 w 259"/>
                <a:gd name="T87" fmla="*/ 202 h 259"/>
                <a:gd name="T88" fmla="*/ 215 w 259"/>
                <a:gd name="T89" fmla="*/ 178 h 259"/>
                <a:gd name="T90" fmla="*/ 234 w 259"/>
                <a:gd name="T91" fmla="*/ 183 h 259"/>
                <a:gd name="T92" fmla="*/ 252 w 259"/>
                <a:gd name="T93" fmla="*/ 173 h 259"/>
                <a:gd name="T94" fmla="*/ 257 w 259"/>
                <a:gd name="T95" fmla="*/ 157 h 259"/>
                <a:gd name="T96" fmla="*/ 247 w 259"/>
                <a:gd name="T97" fmla="*/ 139 h 259"/>
                <a:gd name="T98" fmla="*/ 116 w 259"/>
                <a:gd name="T99" fmla="*/ 178 h 259"/>
                <a:gd name="T100" fmla="*/ 82 w 259"/>
                <a:gd name="T101" fmla="*/ 116 h 259"/>
                <a:gd name="T102" fmla="*/ 143 w 259"/>
                <a:gd name="T103" fmla="*/ 82 h 259"/>
                <a:gd name="T104" fmla="*/ 177 w 259"/>
                <a:gd name="T105" fmla="*/ 143 h 259"/>
                <a:gd name="T106" fmla="*/ 116 w 259"/>
                <a:gd name="T107" fmla="*/ 17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259">
                  <a:moveTo>
                    <a:pt x="247" y="139"/>
                  </a:moveTo>
                  <a:cubicBezTo>
                    <a:pt x="228" y="133"/>
                    <a:pt x="228" y="133"/>
                    <a:pt x="228" y="133"/>
                  </a:cubicBezTo>
                  <a:cubicBezTo>
                    <a:pt x="228" y="123"/>
                    <a:pt x="227" y="113"/>
                    <a:pt x="224" y="103"/>
                  </a:cubicBezTo>
                  <a:cubicBezTo>
                    <a:pt x="241" y="94"/>
                    <a:pt x="241" y="94"/>
                    <a:pt x="241" y="94"/>
                  </a:cubicBezTo>
                  <a:cubicBezTo>
                    <a:pt x="249" y="90"/>
                    <a:pt x="251" y="81"/>
                    <a:pt x="247" y="73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35" y="52"/>
                    <a:pt x="226" y="49"/>
                    <a:pt x="219" y="5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195" y="55"/>
                    <a:pt x="187" y="49"/>
                    <a:pt x="178" y="44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5" y="17"/>
                    <a:pt x="181" y="9"/>
                    <a:pt x="173" y="7"/>
                  </a:cubicBezTo>
                  <a:cubicBezTo>
                    <a:pt x="157" y="2"/>
                    <a:pt x="157" y="2"/>
                    <a:pt x="157" y="2"/>
                  </a:cubicBezTo>
                  <a:cubicBezTo>
                    <a:pt x="149" y="0"/>
                    <a:pt x="141" y="5"/>
                    <a:pt x="138" y="12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23" y="31"/>
                    <a:pt x="113" y="32"/>
                    <a:pt x="103" y="35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0" y="11"/>
                    <a:pt x="80" y="8"/>
                    <a:pt x="73" y="12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1" y="24"/>
                    <a:pt x="49" y="33"/>
                    <a:pt x="53" y="40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5" y="64"/>
                    <a:pt x="49" y="72"/>
                    <a:pt x="44" y="81"/>
                  </a:cubicBezTo>
                  <a:cubicBezTo>
                    <a:pt x="25" y="76"/>
                    <a:pt x="25" y="76"/>
                    <a:pt x="25" y="76"/>
                  </a:cubicBezTo>
                  <a:cubicBezTo>
                    <a:pt x="17" y="74"/>
                    <a:pt x="9" y="78"/>
                    <a:pt x="7" y="86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0" y="110"/>
                    <a:pt x="4" y="119"/>
                    <a:pt x="12" y="121"/>
                  </a:cubicBezTo>
                  <a:cubicBezTo>
                    <a:pt x="31" y="126"/>
                    <a:pt x="31" y="126"/>
                    <a:pt x="31" y="126"/>
                  </a:cubicBezTo>
                  <a:cubicBezTo>
                    <a:pt x="31" y="136"/>
                    <a:pt x="32" y="146"/>
                    <a:pt x="35" y="15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1" y="170"/>
                    <a:pt x="8" y="179"/>
                    <a:pt x="12" y="186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4" y="208"/>
                    <a:pt x="33" y="210"/>
                    <a:pt x="40" y="206"/>
                  </a:cubicBezTo>
                  <a:cubicBezTo>
                    <a:pt x="58" y="197"/>
                    <a:pt x="58" y="197"/>
                    <a:pt x="58" y="197"/>
                  </a:cubicBezTo>
                  <a:cubicBezTo>
                    <a:pt x="64" y="204"/>
                    <a:pt x="72" y="210"/>
                    <a:pt x="81" y="215"/>
                  </a:cubicBezTo>
                  <a:cubicBezTo>
                    <a:pt x="76" y="234"/>
                    <a:pt x="76" y="234"/>
                    <a:pt x="76" y="234"/>
                  </a:cubicBezTo>
                  <a:cubicBezTo>
                    <a:pt x="74" y="242"/>
                    <a:pt x="78" y="250"/>
                    <a:pt x="86" y="253"/>
                  </a:cubicBezTo>
                  <a:cubicBezTo>
                    <a:pt x="102" y="257"/>
                    <a:pt x="102" y="257"/>
                    <a:pt x="102" y="257"/>
                  </a:cubicBezTo>
                  <a:cubicBezTo>
                    <a:pt x="110" y="259"/>
                    <a:pt x="118" y="255"/>
                    <a:pt x="121" y="247"/>
                  </a:cubicBezTo>
                  <a:cubicBezTo>
                    <a:pt x="126" y="228"/>
                    <a:pt x="126" y="228"/>
                    <a:pt x="126" y="228"/>
                  </a:cubicBezTo>
                  <a:cubicBezTo>
                    <a:pt x="136" y="228"/>
                    <a:pt x="146" y="227"/>
                    <a:pt x="156" y="224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70" y="249"/>
                    <a:pt x="179" y="251"/>
                    <a:pt x="186" y="247"/>
                  </a:cubicBezTo>
                  <a:cubicBezTo>
                    <a:pt x="200" y="239"/>
                    <a:pt x="200" y="239"/>
                    <a:pt x="200" y="239"/>
                  </a:cubicBezTo>
                  <a:cubicBezTo>
                    <a:pt x="208" y="235"/>
                    <a:pt x="210" y="226"/>
                    <a:pt x="206" y="219"/>
                  </a:cubicBezTo>
                  <a:cubicBezTo>
                    <a:pt x="197" y="202"/>
                    <a:pt x="197" y="202"/>
                    <a:pt x="197" y="202"/>
                  </a:cubicBezTo>
                  <a:cubicBezTo>
                    <a:pt x="204" y="195"/>
                    <a:pt x="210" y="187"/>
                    <a:pt x="215" y="178"/>
                  </a:cubicBezTo>
                  <a:cubicBezTo>
                    <a:pt x="234" y="183"/>
                    <a:pt x="234" y="183"/>
                    <a:pt x="234" y="183"/>
                  </a:cubicBezTo>
                  <a:cubicBezTo>
                    <a:pt x="242" y="185"/>
                    <a:pt x="250" y="181"/>
                    <a:pt x="252" y="173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59" y="149"/>
                    <a:pt x="255" y="141"/>
                    <a:pt x="247" y="139"/>
                  </a:cubicBezTo>
                  <a:close/>
                  <a:moveTo>
                    <a:pt x="116" y="178"/>
                  </a:moveTo>
                  <a:cubicBezTo>
                    <a:pt x="90" y="170"/>
                    <a:pt x="74" y="143"/>
                    <a:pt x="82" y="116"/>
                  </a:cubicBezTo>
                  <a:cubicBezTo>
                    <a:pt x="89" y="90"/>
                    <a:pt x="117" y="74"/>
                    <a:pt x="143" y="82"/>
                  </a:cubicBezTo>
                  <a:cubicBezTo>
                    <a:pt x="169" y="89"/>
                    <a:pt x="185" y="117"/>
                    <a:pt x="177" y="143"/>
                  </a:cubicBezTo>
                  <a:cubicBezTo>
                    <a:pt x="170" y="170"/>
                    <a:pt x="142" y="185"/>
                    <a:pt x="116" y="178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Freeform 98"/>
            <p:cNvSpPr>
              <a:spLocks noEditPoints="1"/>
            </p:cNvSpPr>
            <p:nvPr/>
          </p:nvSpPr>
          <p:spPr bwMode="gray">
            <a:xfrm>
              <a:off x="9818987" y="4658045"/>
              <a:ext cx="227013" cy="228600"/>
            </a:xfrm>
            <a:custGeom>
              <a:avLst/>
              <a:gdLst>
                <a:gd name="T0" fmla="*/ 165 w 165"/>
                <a:gd name="T1" fmla="*/ 75 h 166"/>
                <a:gd name="T2" fmla="*/ 165 w 165"/>
                <a:gd name="T3" fmla="*/ 75 h 166"/>
                <a:gd name="T4" fmla="*/ 151 w 165"/>
                <a:gd name="T5" fmla="*/ 63 h 166"/>
                <a:gd name="T6" fmla="*/ 156 w 165"/>
                <a:gd name="T7" fmla="*/ 44 h 166"/>
                <a:gd name="T8" fmla="*/ 138 w 165"/>
                <a:gd name="T9" fmla="*/ 38 h 166"/>
                <a:gd name="T10" fmla="*/ 136 w 165"/>
                <a:gd name="T11" fmla="*/ 19 h 166"/>
                <a:gd name="T12" fmla="*/ 117 w 165"/>
                <a:gd name="T13" fmla="*/ 20 h 166"/>
                <a:gd name="T14" fmla="*/ 107 w 165"/>
                <a:gd name="T15" fmla="*/ 3 h 166"/>
                <a:gd name="T16" fmla="*/ 90 w 165"/>
                <a:gd name="T17" fmla="*/ 12 h 166"/>
                <a:gd name="T18" fmla="*/ 90 w 165"/>
                <a:gd name="T19" fmla="*/ 0 h 166"/>
                <a:gd name="T20" fmla="*/ 75 w 165"/>
                <a:gd name="T21" fmla="*/ 0 h 166"/>
                <a:gd name="T22" fmla="*/ 62 w 165"/>
                <a:gd name="T23" fmla="*/ 14 h 166"/>
                <a:gd name="T24" fmla="*/ 44 w 165"/>
                <a:gd name="T25" fmla="*/ 9 h 166"/>
                <a:gd name="T26" fmla="*/ 36 w 165"/>
                <a:gd name="T27" fmla="*/ 27 h 166"/>
                <a:gd name="T28" fmla="*/ 18 w 165"/>
                <a:gd name="T29" fmla="*/ 30 h 166"/>
                <a:gd name="T30" fmla="*/ 19 w 165"/>
                <a:gd name="T31" fmla="*/ 48 h 166"/>
                <a:gd name="T32" fmla="*/ 3 w 165"/>
                <a:gd name="T33" fmla="*/ 58 h 166"/>
                <a:gd name="T34" fmla="*/ 10 w 165"/>
                <a:gd name="T35" fmla="*/ 75 h 166"/>
                <a:gd name="T36" fmla="*/ 0 w 165"/>
                <a:gd name="T37" fmla="*/ 75 h 166"/>
                <a:gd name="T38" fmla="*/ 0 w 165"/>
                <a:gd name="T39" fmla="*/ 80 h 166"/>
                <a:gd name="T40" fmla="*/ 0 w 165"/>
                <a:gd name="T41" fmla="*/ 90 h 166"/>
                <a:gd name="T42" fmla="*/ 10 w 165"/>
                <a:gd name="T43" fmla="*/ 90 h 166"/>
                <a:gd name="T44" fmla="*/ 3 w 165"/>
                <a:gd name="T45" fmla="*/ 107 h 166"/>
                <a:gd name="T46" fmla="*/ 18 w 165"/>
                <a:gd name="T47" fmla="*/ 118 h 166"/>
                <a:gd name="T48" fmla="*/ 18 w 165"/>
                <a:gd name="T49" fmla="*/ 136 h 166"/>
                <a:gd name="T50" fmla="*/ 36 w 165"/>
                <a:gd name="T51" fmla="*/ 140 h 166"/>
                <a:gd name="T52" fmla="*/ 44 w 165"/>
                <a:gd name="T53" fmla="*/ 156 h 166"/>
                <a:gd name="T54" fmla="*/ 62 w 165"/>
                <a:gd name="T55" fmla="*/ 153 h 166"/>
                <a:gd name="T56" fmla="*/ 75 w 165"/>
                <a:gd name="T57" fmla="*/ 166 h 166"/>
                <a:gd name="T58" fmla="*/ 90 w 165"/>
                <a:gd name="T59" fmla="*/ 166 h 166"/>
                <a:gd name="T60" fmla="*/ 90 w 165"/>
                <a:gd name="T61" fmla="*/ 155 h 166"/>
                <a:gd name="T62" fmla="*/ 107 w 165"/>
                <a:gd name="T63" fmla="*/ 162 h 166"/>
                <a:gd name="T64" fmla="*/ 117 w 165"/>
                <a:gd name="T65" fmla="*/ 146 h 166"/>
                <a:gd name="T66" fmla="*/ 135 w 165"/>
                <a:gd name="T67" fmla="*/ 147 h 166"/>
                <a:gd name="T68" fmla="*/ 138 w 165"/>
                <a:gd name="T69" fmla="*/ 129 h 166"/>
                <a:gd name="T70" fmla="*/ 156 w 165"/>
                <a:gd name="T71" fmla="*/ 122 h 166"/>
                <a:gd name="T72" fmla="*/ 151 w 165"/>
                <a:gd name="T73" fmla="*/ 103 h 166"/>
                <a:gd name="T74" fmla="*/ 165 w 165"/>
                <a:gd name="T75" fmla="*/ 90 h 166"/>
                <a:gd name="T76" fmla="*/ 133 w 165"/>
                <a:gd name="T77" fmla="*/ 75 h 166"/>
                <a:gd name="T78" fmla="*/ 104 w 165"/>
                <a:gd name="T79" fmla="*/ 71 h 166"/>
                <a:gd name="T80" fmla="*/ 113 w 165"/>
                <a:gd name="T81" fmla="*/ 42 h 166"/>
                <a:gd name="T82" fmla="*/ 90 w 165"/>
                <a:gd name="T83" fmla="*/ 59 h 166"/>
                <a:gd name="T84" fmla="*/ 113 w 165"/>
                <a:gd name="T85" fmla="*/ 42 h 166"/>
                <a:gd name="T86" fmla="*/ 75 w 165"/>
                <a:gd name="T87" fmla="*/ 90 h 166"/>
                <a:gd name="T88" fmla="*/ 90 w 165"/>
                <a:gd name="T89" fmla="*/ 76 h 166"/>
                <a:gd name="T90" fmla="*/ 75 w 165"/>
                <a:gd name="T91" fmla="*/ 32 h 166"/>
                <a:gd name="T92" fmla="*/ 69 w 165"/>
                <a:gd name="T93" fmla="*/ 61 h 166"/>
                <a:gd name="T94" fmla="*/ 75 w 165"/>
                <a:gd name="T95" fmla="*/ 32 h 166"/>
                <a:gd name="T96" fmla="*/ 60 w 165"/>
                <a:gd name="T97" fmla="*/ 71 h 166"/>
                <a:gd name="T98" fmla="*/ 31 w 165"/>
                <a:gd name="T99" fmla="*/ 75 h 166"/>
                <a:gd name="T100" fmla="*/ 41 w 165"/>
                <a:gd name="T101" fmla="*/ 115 h 166"/>
                <a:gd name="T102" fmla="*/ 57 w 165"/>
                <a:gd name="T103" fmla="*/ 90 h 166"/>
                <a:gd name="T104" fmla="*/ 41 w 165"/>
                <a:gd name="T105" fmla="*/ 115 h 166"/>
                <a:gd name="T106" fmla="*/ 69 w 165"/>
                <a:gd name="T107" fmla="*/ 106 h 166"/>
                <a:gd name="T108" fmla="*/ 75 w 165"/>
                <a:gd name="T109" fmla="*/ 135 h 166"/>
                <a:gd name="T110" fmla="*/ 90 w 165"/>
                <a:gd name="T111" fmla="*/ 135 h 166"/>
                <a:gd name="T112" fmla="*/ 94 w 165"/>
                <a:gd name="T113" fmla="*/ 106 h 166"/>
                <a:gd name="T114" fmla="*/ 90 w 165"/>
                <a:gd name="T115" fmla="*/ 135 h 166"/>
                <a:gd name="T116" fmla="*/ 104 w 165"/>
                <a:gd name="T117" fmla="*/ 96 h 166"/>
                <a:gd name="T118" fmla="*/ 133 w 165"/>
                <a:gd name="T119" fmla="*/ 9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5" h="166">
                  <a:moveTo>
                    <a:pt x="165" y="90"/>
                  </a:move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3" y="71"/>
                    <a:pt x="152" y="67"/>
                    <a:pt x="151" y="63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3" y="45"/>
                    <a:pt x="141" y="41"/>
                    <a:pt x="138" y="38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27" y="27"/>
                    <a:pt x="127" y="27"/>
                    <a:pt x="127" y="27"/>
                  </a:cubicBezTo>
                  <a:cubicBezTo>
                    <a:pt x="124" y="25"/>
                    <a:pt x="120" y="22"/>
                    <a:pt x="117" y="2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99" y="13"/>
                    <a:pt x="94" y="12"/>
                    <a:pt x="90" y="12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1" y="12"/>
                    <a:pt x="66" y="13"/>
                    <a:pt x="62" y="1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4" y="22"/>
                    <a:pt x="40" y="24"/>
                    <a:pt x="36" y="27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3" y="41"/>
                    <a:pt x="21" y="45"/>
                    <a:pt x="19" y="48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6"/>
                    <a:pt x="11" y="71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11" y="99"/>
                    <a:pt x="12" y="103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20" y="122"/>
                    <a:pt x="23" y="125"/>
                    <a:pt x="26" y="129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2"/>
                    <a:pt x="44" y="145"/>
                    <a:pt x="48" y="147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58" y="162"/>
                    <a:pt x="58" y="162"/>
                    <a:pt x="58" y="162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6" y="154"/>
                    <a:pt x="70" y="155"/>
                    <a:pt x="75" y="155"/>
                  </a:cubicBezTo>
                  <a:cubicBezTo>
                    <a:pt x="75" y="166"/>
                    <a:pt x="75" y="166"/>
                    <a:pt x="75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4" y="155"/>
                    <a:pt x="99" y="154"/>
                    <a:pt x="103" y="15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121" y="144"/>
                    <a:pt x="124" y="142"/>
                    <a:pt x="127" y="140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146" y="137"/>
                    <a:pt x="146" y="137"/>
                    <a:pt x="146" y="137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41" y="125"/>
                    <a:pt x="143" y="121"/>
                    <a:pt x="146" y="117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99"/>
                    <a:pt x="153" y="95"/>
                    <a:pt x="154" y="90"/>
                  </a:cubicBezTo>
                  <a:lnTo>
                    <a:pt x="165" y="90"/>
                  </a:lnTo>
                  <a:close/>
                  <a:moveTo>
                    <a:pt x="123" y="52"/>
                  </a:moveTo>
                  <a:cubicBezTo>
                    <a:pt x="128" y="59"/>
                    <a:pt x="132" y="67"/>
                    <a:pt x="133" y="75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05" y="74"/>
                    <a:pt x="105" y="72"/>
                    <a:pt x="104" y="71"/>
                  </a:cubicBezTo>
                  <a:lnTo>
                    <a:pt x="123" y="52"/>
                  </a:lnTo>
                  <a:close/>
                  <a:moveTo>
                    <a:pt x="113" y="42"/>
                  </a:moveTo>
                  <a:cubicBezTo>
                    <a:pt x="94" y="61"/>
                    <a:pt x="94" y="61"/>
                    <a:pt x="94" y="61"/>
                  </a:cubicBezTo>
                  <a:cubicBezTo>
                    <a:pt x="93" y="61"/>
                    <a:pt x="92" y="60"/>
                    <a:pt x="90" y="59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9" y="34"/>
                    <a:pt x="107" y="37"/>
                    <a:pt x="113" y="42"/>
                  </a:cubicBezTo>
                  <a:close/>
                  <a:moveTo>
                    <a:pt x="90" y="90"/>
                  </a:moveTo>
                  <a:cubicBezTo>
                    <a:pt x="86" y="94"/>
                    <a:pt x="79" y="94"/>
                    <a:pt x="75" y="90"/>
                  </a:cubicBezTo>
                  <a:cubicBezTo>
                    <a:pt x="71" y="86"/>
                    <a:pt x="71" y="80"/>
                    <a:pt x="75" y="76"/>
                  </a:cubicBezTo>
                  <a:cubicBezTo>
                    <a:pt x="79" y="72"/>
                    <a:pt x="86" y="72"/>
                    <a:pt x="90" y="76"/>
                  </a:cubicBezTo>
                  <a:cubicBezTo>
                    <a:pt x="94" y="80"/>
                    <a:pt x="94" y="86"/>
                    <a:pt x="90" y="90"/>
                  </a:cubicBezTo>
                  <a:close/>
                  <a:moveTo>
                    <a:pt x="75" y="32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3" y="60"/>
                    <a:pt x="71" y="60"/>
                    <a:pt x="69" y="61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57" y="37"/>
                    <a:pt x="66" y="33"/>
                    <a:pt x="75" y="32"/>
                  </a:cubicBezTo>
                  <a:close/>
                  <a:moveTo>
                    <a:pt x="41" y="52"/>
                  </a:moveTo>
                  <a:cubicBezTo>
                    <a:pt x="60" y="71"/>
                    <a:pt x="60" y="71"/>
                    <a:pt x="60" y="71"/>
                  </a:cubicBezTo>
                  <a:cubicBezTo>
                    <a:pt x="59" y="72"/>
                    <a:pt x="58" y="74"/>
                    <a:pt x="58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2" y="67"/>
                    <a:pt x="35" y="59"/>
                    <a:pt x="41" y="52"/>
                  </a:cubicBezTo>
                  <a:close/>
                  <a:moveTo>
                    <a:pt x="41" y="115"/>
                  </a:moveTo>
                  <a:cubicBezTo>
                    <a:pt x="35" y="108"/>
                    <a:pt x="32" y="99"/>
                    <a:pt x="30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8" y="92"/>
                    <a:pt x="59" y="94"/>
                    <a:pt x="60" y="96"/>
                  </a:cubicBezTo>
                  <a:lnTo>
                    <a:pt x="41" y="115"/>
                  </a:lnTo>
                  <a:close/>
                  <a:moveTo>
                    <a:pt x="50" y="125"/>
                  </a:moveTo>
                  <a:cubicBezTo>
                    <a:pt x="69" y="106"/>
                    <a:pt x="69" y="106"/>
                    <a:pt x="69" y="106"/>
                  </a:cubicBezTo>
                  <a:cubicBezTo>
                    <a:pt x="71" y="107"/>
                    <a:pt x="73" y="107"/>
                    <a:pt x="75" y="108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66" y="134"/>
                    <a:pt x="57" y="130"/>
                    <a:pt x="50" y="125"/>
                  </a:cubicBezTo>
                  <a:close/>
                  <a:moveTo>
                    <a:pt x="90" y="135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2" y="107"/>
                    <a:pt x="93" y="106"/>
                    <a:pt x="94" y="106"/>
                  </a:cubicBezTo>
                  <a:cubicBezTo>
                    <a:pt x="113" y="125"/>
                    <a:pt x="113" y="125"/>
                    <a:pt x="113" y="125"/>
                  </a:cubicBezTo>
                  <a:cubicBezTo>
                    <a:pt x="107" y="130"/>
                    <a:pt x="99" y="133"/>
                    <a:pt x="90" y="135"/>
                  </a:cubicBezTo>
                  <a:close/>
                  <a:moveTo>
                    <a:pt x="123" y="115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5" y="94"/>
                    <a:pt x="106" y="92"/>
                    <a:pt x="106" y="90"/>
                  </a:cubicBezTo>
                  <a:cubicBezTo>
                    <a:pt x="133" y="90"/>
                    <a:pt x="133" y="90"/>
                    <a:pt x="133" y="90"/>
                  </a:cubicBezTo>
                  <a:cubicBezTo>
                    <a:pt x="132" y="99"/>
                    <a:pt x="129" y="108"/>
                    <a:pt x="123" y="115"/>
                  </a:cubicBez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Freeform 99"/>
            <p:cNvSpPr>
              <a:spLocks/>
            </p:cNvSpPr>
            <p:nvPr/>
          </p:nvSpPr>
          <p:spPr bwMode="gray">
            <a:xfrm>
              <a:off x="9061750" y="4907283"/>
              <a:ext cx="1035050" cy="211137"/>
            </a:xfrm>
            <a:custGeom>
              <a:avLst/>
              <a:gdLst>
                <a:gd name="T0" fmla="*/ 3 w 748"/>
                <a:gd name="T1" fmla="*/ 0 h 153"/>
                <a:gd name="T2" fmla="*/ 0 w 748"/>
                <a:gd name="T3" fmla="*/ 26 h 153"/>
                <a:gd name="T4" fmla="*/ 127 w 748"/>
                <a:gd name="T5" fmla="*/ 153 h 153"/>
                <a:gd name="T6" fmla="*/ 621 w 748"/>
                <a:gd name="T7" fmla="*/ 153 h 153"/>
                <a:gd name="T8" fmla="*/ 748 w 748"/>
                <a:gd name="T9" fmla="*/ 26 h 153"/>
                <a:gd name="T10" fmla="*/ 745 w 748"/>
                <a:gd name="T11" fmla="*/ 0 h 153"/>
                <a:gd name="T12" fmla="*/ 3 w 748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8" h="153">
                  <a:moveTo>
                    <a:pt x="3" y="0"/>
                  </a:moveTo>
                  <a:cubicBezTo>
                    <a:pt x="1" y="9"/>
                    <a:pt x="0" y="17"/>
                    <a:pt x="0" y="26"/>
                  </a:cubicBezTo>
                  <a:cubicBezTo>
                    <a:pt x="0" y="96"/>
                    <a:pt x="57" y="153"/>
                    <a:pt x="127" y="153"/>
                  </a:cubicBezTo>
                  <a:cubicBezTo>
                    <a:pt x="621" y="153"/>
                    <a:pt x="621" y="153"/>
                    <a:pt x="621" y="153"/>
                  </a:cubicBezTo>
                  <a:cubicBezTo>
                    <a:pt x="691" y="153"/>
                    <a:pt x="748" y="96"/>
                    <a:pt x="748" y="26"/>
                  </a:cubicBezTo>
                  <a:cubicBezTo>
                    <a:pt x="748" y="17"/>
                    <a:pt x="747" y="9"/>
                    <a:pt x="745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Freeform 100"/>
            <p:cNvSpPr>
              <a:spLocks/>
            </p:cNvSpPr>
            <p:nvPr/>
          </p:nvSpPr>
          <p:spPr bwMode="gray">
            <a:xfrm>
              <a:off x="9101437" y="4907283"/>
              <a:ext cx="995363" cy="211137"/>
            </a:xfrm>
            <a:custGeom>
              <a:avLst/>
              <a:gdLst>
                <a:gd name="T0" fmla="*/ 716 w 719"/>
                <a:gd name="T1" fmla="*/ 0 h 153"/>
                <a:gd name="T2" fmla="*/ 700 w 719"/>
                <a:gd name="T3" fmla="*/ 0 h 153"/>
                <a:gd name="T4" fmla="*/ 701 w 719"/>
                <a:gd name="T5" fmla="*/ 8 h 153"/>
                <a:gd name="T6" fmla="*/ 573 w 719"/>
                <a:gd name="T7" fmla="*/ 135 h 153"/>
                <a:gd name="T8" fmla="*/ 80 w 719"/>
                <a:gd name="T9" fmla="*/ 135 h 153"/>
                <a:gd name="T10" fmla="*/ 0 w 719"/>
                <a:gd name="T11" fmla="*/ 106 h 153"/>
                <a:gd name="T12" fmla="*/ 98 w 719"/>
                <a:gd name="T13" fmla="*/ 153 h 153"/>
                <a:gd name="T14" fmla="*/ 592 w 719"/>
                <a:gd name="T15" fmla="*/ 153 h 153"/>
                <a:gd name="T16" fmla="*/ 719 w 719"/>
                <a:gd name="T17" fmla="*/ 26 h 153"/>
                <a:gd name="T18" fmla="*/ 716 w 719"/>
                <a:gd name="T1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153">
                  <a:moveTo>
                    <a:pt x="716" y="0"/>
                  </a:moveTo>
                  <a:cubicBezTo>
                    <a:pt x="700" y="0"/>
                    <a:pt x="700" y="0"/>
                    <a:pt x="700" y="0"/>
                  </a:cubicBezTo>
                  <a:cubicBezTo>
                    <a:pt x="701" y="3"/>
                    <a:pt x="701" y="5"/>
                    <a:pt x="701" y="8"/>
                  </a:cubicBezTo>
                  <a:cubicBezTo>
                    <a:pt x="701" y="78"/>
                    <a:pt x="644" y="135"/>
                    <a:pt x="573" y="135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50" y="135"/>
                    <a:pt x="22" y="124"/>
                    <a:pt x="0" y="106"/>
                  </a:cubicBezTo>
                  <a:cubicBezTo>
                    <a:pt x="23" y="135"/>
                    <a:pt x="59" y="153"/>
                    <a:pt x="98" y="153"/>
                  </a:cubicBezTo>
                  <a:cubicBezTo>
                    <a:pt x="592" y="153"/>
                    <a:pt x="592" y="153"/>
                    <a:pt x="592" y="153"/>
                  </a:cubicBezTo>
                  <a:cubicBezTo>
                    <a:pt x="662" y="153"/>
                    <a:pt x="719" y="96"/>
                    <a:pt x="719" y="26"/>
                  </a:cubicBezTo>
                  <a:cubicBezTo>
                    <a:pt x="719" y="17"/>
                    <a:pt x="718" y="9"/>
                    <a:pt x="716" y="0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Freeform 101"/>
            <p:cNvSpPr>
              <a:spLocks/>
            </p:cNvSpPr>
            <p:nvPr/>
          </p:nvSpPr>
          <p:spPr bwMode="gray">
            <a:xfrm>
              <a:off x="9064925" y="4192908"/>
              <a:ext cx="1028700" cy="377825"/>
            </a:xfrm>
            <a:custGeom>
              <a:avLst/>
              <a:gdLst>
                <a:gd name="T0" fmla="*/ 744 w 744"/>
                <a:gd name="T1" fmla="*/ 274 h 274"/>
                <a:gd name="T2" fmla="*/ 621 w 744"/>
                <a:gd name="T3" fmla="*/ 173 h 274"/>
                <a:gd name="T4" fmla="*/ 581 w 744"/>
                <a:gd name="T5" fmla="*/ 179 h 274"/>
                <a:gd name="T6" fmla="*/ 457 w 744"/>
                <a:gd name="T7" fmla="*/ 68 h 274"/>
                <a:gd name="T8" fmla="*/ 372 w 744"/>
                <a:gd name="T9" fmla="*/ 101 h 274"/>
                <a:gd name="T10" fmla="*/ 249 w 744"/>
                <a:gd name="T11" fmla="*/ 0 h 274"/>
                <a:gd name="T12" fmla="*/ 123 w 744"/>
                <a:gd name="T13" fmla="*/ 125 h 274"/>
                <a:gd name="T14" fmla="*/ 133 w 744"/>
                <a:gd name="T15" fmla="*/ 173 h 274"/>
                <a:gd name="T16" fmla="*/ 123 w 744"/>
                <a:gd name="T17" fmla="*/ 173 h 274"/>
                <a:gd name="T18" fmla="*/ 0 w 744"/>
                <a:gd name="T19" fmla="*/ 274 h 274"/>
                <a:gd name="T20" fmla="*/ 744 w 744"/>
                <a:gd name="T21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274">
                  <a:moveTo>
                    <a:pt x="744" y="274"/>
                  </a:moveTo>
                  <a:cubicBezTo>
                    <a:pt x="733" y="217"/>
                    <a:pt x="682" y="173"/>
                    <a:pt x="621" y="173"/>
                  </a:cubicBezTo>
                  <a:cubicBezTo>
                    <a:pt x="607" y="173"/>
                    <a:pt x="594" y="175"/>
                    <a:pt x="581" y="179"/>
                  </a:cubicBezTo>
                  <a:cubicBezTo>
                    <a:pt x="574" y="117"/>
                    <a:pt x="521" y="68"/>
                    <a:pt x="457" y="68"/>
                  </a:cubicBezTo>
                  <a:cubicBezTo>
                    <a:pt x="424" y="68"/>
                    <a:pt x="394" y="81"/>
                    <a:pt x="372" y="101"/>
                  </a:cubicBezTo>
                  <a:cubicBezTo>
                    <a:pt x="361" y="44"/>
                    <a:pt x="310" y="0"/>
                    <a:pt x="249" y="0"/>
                  </a:cubicBezTo>
                  <a:cubicBezTo>
                    <a:pt x="179" y="0"/>
                    <a:pt x="123" y="56"/>
                    <a:pt x="123" y="125"/>
                  </a:cubicBezTo>
                  <a:cubicBezTo>
                    <a:pt x="123" y="142"/>
                    <a:pt x="127" y="159"/>
                    <a:pt x="133" y="173"/>
                  </a:cubicBezTo>
                  <a:cubicBezTo>
                    <a:pt x="130" y="173"/>
                    <a:pt x="127" y="173"/>
                    <a:pt x="123" y="173"/>
                  </a:cubicBezTo>
                  <a:cubicBezTo>
                    <a:pt x="62" y="173"/>
                    <a:pt x="12" y="217"/>
                    <a:pt x="0" y="274"/>
                  </a:cubicBezTo>
                  <a:lnTo>
                    <a:pt x="744" y="2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Freeform 102"/>
            <p:cNvSpPr>
              <a:spLocks/>
            </p:cNvSpPr>
            <p:nvPr/>
          </p:nvSpPr>
          <p:spPr bwMode="gray">
            <a:xfrm>
              <a:off x="9268125" y="4192908"/>
              <a:ext cx="825500" cy="377825"/>
            </a:xfrm>
            <a:custGeom>
              <a:avLst/>
              <a:gdLst>
                <a:gd name="T0" fmla="*/ 80 w 597"/>
                <a:gd name="T1" fmla="*/ 23 h 274"/>
                <a:gd name="T2" fmla="*/ 203 w 597"/>
                <a:gd name="T3" fmla="*/ 125 h 274"/>
                <a:gd name="T4" fmla="*/ 288 w 597"/>
                <a:gd name="T5" fmla="*/ 91 h 274"/>
                <a:gd name="T6" fmla="*/ 413 w 597"/>
                <a:gd name="T7" fmla="*/ 203 h 274"/>
                <a:gd name="T8" fmla="*/ 452 w 597"/>
                <a:gd name="T9" fmla="*/ 196 h 274"/>
                <a:gd name="T10" fmla="*/ 568 w 597"/>
                <a:gd name="T11" fmla="*/ 274 h 274"/>
                <a:gd name="T12" fmla="*/ 597 w 597"/>
                <a:gd name="T13" fmla="*/ 274 h 274"/>
                <a:gd name="T14" fmla="*/ 474 w 597"/>
                <a:gd name="T15" fmla="*/ 173 h 274"/>
                <a:gd name="T16" fmla="*/ 434 w 597"/>
                <a:gd name="T17" fmla="*/ 179 h 274"/>
                <a:gd name="T18" fmla="*/ 310 w 597"/>
                <a:gd name="T19" fmla="*/ 68 h 274"/>
                <a:gd name="T20" fmla="*/ 225 w 597"/>
                <a:gd name="T21" fmla="*/ 101 h 274"/>
                <a:gd name="T22" fmla="*/ 102 w 597"/>
                <a:gd name="T23" fmla="*/ 0 h 274"/>
                <a:gd name="T24" fmla="*/ 0 w 597"/>
                <a:gd name="T25" fmla="*/ 52 h 274"/>
                <a:gd name="T26" fmla="*/ 80 w 597"/>
                <a:gd name="T27" fmla="*/ 23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7" h="274">
                  <a:moveTo>
                    <a:pt x="80" y="23"/>
                  </a:moveTo>
                  <a:cubicBezTo>
                    <a:pt x="141" y="23"/>
                    <a:pt x="192" y="67"/>
                    <a:pt x="203" y="125"/>
                  </a:cubicBezTo>
                  <a:cubicBezTo>
                    <a:pt x="225" y="104"/>
                    <a:pt x="255" y="91"/>
                    <a:pt x="288" y="91"/>
                  </a:cubicBezTo>
                  <a:cubicBezTo>
                    <a:pt x="353" y="91"/>
                    <a:pt x="406" y="140"/>
                    <a:pt x="413" y="203"/>
                  </a:cubicBezTo>
                  <a:cubicBezTo>
                    <a:pt x="425" y="199"/>
                    <a:pt x="438" y="196"/>
                    <a:pt x="452" y="196"/>
                  </a:cubicBezTo>
                  <a:cubicBezTo>
                    <a:pt x="505" y="196"/>
                    <a:pt x="549" y="229"/>
                    <a:pt x="568" y="274"/>
                  </a:cubicBezTo>
                  <a:cubicBezTo>
                    <a:pt x="597" y="274"/>
                    <a:pt x="597" y="274"/>
                    <a:pt x="597" y="274"/>
                  </a:cubicBezTo>
                  <a:cubicBezTo>
                    <a:pt x="586" y="217"/>
                    <a:pt x="535" y="173"/>
                    <a:pt x="474" y="173"/>
                  </a:cubicBezTo>
                  <a:cubicBezTo>
                    <a:pt x="460" y="173"/>
                    <a:pt x="447" y="175"/>
                    <a:pt x="434" y="179"/>
                  </a:cubicBezTo>
                  <a:cubicBezTo>
                    <a:pt x="427" y="117"/>
                    <a:pt x="374" y="68"/>
                    <a:pt x="310" y="68"/>
                  </a:cubicBezTo>
                  <a:cubicBezTo>
                    <a:pt x="277" y="68"/>
                    <a:pt x="247" y="81"/>
                    <a:pt x="225" y="101"/>
                  </a:cubicBezTo>
                  <a:cubicBezTo>
                    <a:pt x="214" y="44"/>
                    <a:pt x="163" y="0"/>
                    <a:pt x="102" y="0"/>
                  </a:cubicBezTo>
                  <a:cubicBezTo>
                    <a:pt x="60" y="0"/>
                    <a:pt x="23" y="20"/>
                    <a:pt x="0" y="52"/>
                  </a:cubicBezTo>
                  <a:cubicBezTo>
                    <a:pt x="22" y="34"/>
                    <a:pt x="49" y="23"/>
                    <a:pt x="80" y="23"/>
                  </a:cubicBez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Oval 103"/>
            <p:cNvSpPr>
              <a:spLocks noChangeArrowheads="1"/>
            </p:cNvSpPr>
            <p:nvPr/>
          </p:nvSpPr>
          <p:spPr bwMode="gray">
            <a:xfrm>
              <a:off x="11085812" y="5396233"/>
              <a:ext cx="103188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Oval 104"/>
            <p:cNvSpPr>
              <a:spLocks noChangeArrowheads="1"/>
            </p:cNvSpPr>
            <p:nvPr/>
          </p:nvSpPr>
          <p:spPr bwMode="gray">
            <a:xfrm>
              <a:off x="10884200" y="5396233"/>
              <a:ext cx="101600" cy="103187"/>
            </a:xfrm>
            <a:prstGeom prst="ellipse">
              <a:avLst/>
            </a:prstGeom>
            <a:solidFill>
              <a:srgbClr val="FF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Freeform 105"/>
            <p:cNvSpPr>
              <a:spLocks/>
            </p:cNvSpPr>
            <p:nvPr/>
          </p:nvSpPr>
          <p:spPr bwMode="gray">
            <a:xfrm>
              <a:off x="10884200" y="5412108"/>
              <a:ext cx="85725" cy="87312"/>
            </a:xfrm>
            <a:custGeom>
              <a:avLst/>
              <a:gdLst>
                <a:gd name="T0" fmla="*/ 37 w 62"/>
                <a:gd name="T1" fmla="*/ 63 h 63"/>
                <a:gd name="T2" fmla="*/ 62 w 62"/>
                <a:gd name="T3" fmla="*/ 52 h 63"/>
                <a:gd name="T4" fmla="*/ 11 w 62"/>
                <a:gd name="T5" fmla="*/ 0 h 63"/>
                <a:gd name="T6" fmla="*/ 0 w 62"/>
                <a:gd name="T7" fmla="*/ 26 h 63"/>
                <a:gd name="T8" fmla="*/ 37 w 62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3">
                  <a:moveTo>
                    <a:pt x="37" y="63"/>
                  </a:moveTo>
                  <a:cubicBezTo>
                    <a:pt x="47" y="63"/>
                    <a:pt x="56" y="59"/>
                    <a:pt x="62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6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Freeform 106"/>
            <p:cNvSpPr>
              <a:spLocks/>
            </p:cNvSpPr>
            <p:nvPr/>
          </p:nvSpPr>
          <p:spPr bwMode="gray">
            <a:xfrm>
              <a:off x="11085812" y="5412108"/>
              <a:ext cx="87313" cy="87312"/>
            </a:xfrm>
            <a:custGeom>
              <a:avLst/>
              <a:gdLst>
                <a:gd name="T0" fmla="*/ 37 w 63"/>
                <a:gd name="T1" fmla="*/ 63 h 63"/>
                <a:gd name="T2" fmla="*/ 63 w 63"/>
                <a:gd name="T3" fmla="*/ 52 h 63"/>
                <a:gd name="T4" fmla="*/ 11 w 63"/>
                <a:gd name="T5" fmla="*/ 0 h 63"/>
                <a:gd name="T6" fmla="*/ 0 w 63"/>
                <a:gd name="T7" fmla="*/ 26 h 63"/>
                <a:gd name="T8" fmla="*/ 37 w 63"/>
                <a:gd name="T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37" y="63"/>
                  </a:moveTo>
                  <a:cubicBezTo>
                    <a:pt x="47" y="63"/>
                    <a:pt x="56" y="59"/>
                    <a:pt x="63" y="5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7"/>
                    <a:pt x="0" y="16"/>
                    <a:pt x="0" y="26"/>
                  </a:cubicBezTo>
                  <a:cubicBezTo>
                    <a:pt x="0" y="46"/>
                    <a:pt x="17" y="63"/>
                    <a:pt x="37" y="63"/>
                  </a:cubicBezTo>
                  <a:close/>
                </a:path>
              </a:pathLst>
            </a:custGeom>
            <a:solidFill>
              <a:srgbClr val="FFA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7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34126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2223" y="24549"/>
            <a:ext cx="10515600" cy="1603931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@dave_strebel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8722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AC926-158D-6A40-932D-198E2C625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07FA1-D6DA-9741-BA09-EDE66FE22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7928B-FA4C-3A41-9951-7EEC70849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C617-123D-B14F-9B79-3CFFD6F3EBBB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13FD9D-2753-1A46-BD52-6F22B455C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2166E-0731-5741-9B72-778EBAEBC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055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812D6-8F97-6347-A729-017B974BE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4CA8B5-CDC0-A34B-ACD4-4918853E67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6C742-E190-A64E-8AF0-E10665C9A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C617-123D-B14F-9B79-3CFFD6F3EBBB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C6598-C209-F645-BA43-8FFCFAD88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727313-D980-F649-A690-F2DE000FE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859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7621D-E903-0C47-8BC6-B9A8F5D99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AACD2-4A91-834A-AAB3-C916854B5E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13D31E-A131-E749-A17F-6918BB388D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6D9BF4-CD78-8348-A42C-407E2D6DA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C617-123D-B14F-9B79-3CFFD6F3EBBB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25EE5C-4021-F342-9226-4973CBD90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8712DD-B8B7-8647-A646-89006A7FA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65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27F26-2222-B24C-B3C6-64DCF069E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17C73B-FC17-BC4F-A231-5921007E52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0E3277-CB9C-DD4F-A03F-63A9DCD53D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70FE3A-D4C4-8A42-9ED9-AAB1B1FCA3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3FD438-AF27-6242-96D1-D6669D606A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FA8317-D4B9-1044-A526-D3BE59E69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C617-123D-B14F-9B79-3CFFD6F3EBBB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12B2C6-AF27-0349-9FDB-FCE75C724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9A70A6-C64D-7845-8747-8D3974C09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042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FCFF3-3209-A84B-9029-D202F82A7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4A1305-8859-5644-8699-11D958DC8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C617-123D-B14F-9B79-3CFFD6F3EBBB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403239-9783-9040-BE08-CC15759D9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7CC6FD-CEE3-E144-AF65-E427908C1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072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E9BFF3-91B7-1249-956A-AF2EE3734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C617-123D-B14F-9B79-3CFFD6F3EBBB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7287E9-6049-E249-BD34-A2292AA91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0EC1D-C2C7-294C-9517-7504B2F1F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657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D7DFA-B83D-4646-B276-C2904FA32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02438-68AF-BF41-947E-1C47FFDA88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C5206D-0C2C-BA4B-88B2-4C080580E0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6C3BEF-BC2F-CE47-81C1-B61710635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C617-123D-B14F-9B79-3CFFD6F3EBBB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24B02-85C8-034B-AD4B-43AF3E2BB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1293F8-4058-6B49-B9B8-4706A5B66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968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F7E9B-0EF0-DE4B-9654-E11B73F93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11C665-53E8-1B44-BB36-323496A8F5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17CAB5-42AA-3248-965C-A657ECD628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9CF404-744C-054F-959F-8A816ED13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1C617-123D-B14F-9B79-3CFFD6F3EBBB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1FCFF7-31A2-004F-B4D8-6C9FC1AEC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97A23E-BE93-8347-AB96-4F80ADF14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616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7601A9-213F-1C4A-B05B-0CF347929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07AF85-CA55-1740-A14D-F7F0E8D9B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7EE19-B686-2F48-9C51-07E5FAEC68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1C617-123D-B14F-9B79-3CFFD6F3EBBB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419B04-EFD1-024A-A77C-4DC76A0E72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72D30F-056A-8240-ADB2-5C9070C6FB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C897DC-B394-D645-B4A2-B3C1E90B7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556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em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Kubernetes Security with Calico and Open Policy Agent</a:t>
            </a:r>
            <a:br>
              <a:rPr lang="en-CA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269302" y="4817101"/>
            <a:ext cx="7170320" cy="1601092"/>
          </a:xfrm>
        </p:spPr>
        <p:txBody>
          <a:bodyPr/>
          <a:lstStyle/>
          <a:p>
            <a:r>
              <a:rPr lang="en-US" dirty="0">
                <a:latin typeface="+mj-lt"/>
              </a:rPr>
              <a:t>Wes MacDonald @</a:t>
            </a:r>
            <a:r>
              <a:rPr lang="en-US" dirty="0" err="1">
                <a:latin typeface="+mj-lt"/>
              </a:rPr>
              <a:t>wesmacdonald</a:t>
            </a:r>
            <a:r>
              <a:rPr lang="en-US" dirty="0">
                <a:latin typeface="+mj-lt"/>
              </a:rPr>
              <a:t> &amp; </a:t>
            </a:r>
          </a:p>
          <a:p>
            <a:r>
              <a:rPr lang="en-US" dirty="0">
                <a:latin typeface="+mj-lt"/>
              </a:rPr>
              <a:t>Eric Leonard @erleonard</a:t>
            </a:r>
          </a:p>
          <a:p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8419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61820-3E66-5D48-8420-BF6907EC1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Network Policy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18481-5D90-964E-B30B-5F6D2D052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Fruit Categorization App</a:t>
            </a:r>
          </a:p>
          <a:p>
            <a:r>
              <a:rPr lang="en-US"/>
              <a:t>Web Frontend</a:t>
            </a:r>
          </a:p>
          <a:p>
            <a:r>
              <a:rPr lang="en-US"/>
              <a:t>ML Backend for image recognition</a:t>
            </a:r>
          </a:p>
          <a:p>
            <a:r>
              <a:rPr lang="en-US"/>
              <a:t>Signal R as a managed </a:t>
            </a:r>
            <a:r>
              <a:rPr lang="en-US" err="1"/>
              <a:t>websocket</a:t>
            </a:r>
            <a:r>
              <a:rPr lang="en-US"/>
              <a:t> service between FE/BE</a:t>
            </a:r>
          </a:p>
          <a:p>
            <a:r>
              <a:rPr lang="en-US"/>
              <a:t>Default allow</a:t>
            </a:r>
          </a:p>
          <a:p>
            <a:r>
              <a:rPr lang="en-US"/>
              <a:t>Create a policy (deny all by default)</a:t>
            </a:r>
          </a:p>
          <a:p>
            <a:r>
              <a:rPr lang="en-US"/>
              <a:t>Open a policy to communicate between FE/BE services</a:t>
            </a:r>
          </a:p>
        </p:txBody>
      </p:sp>
    </p:spTree>
    <p:extLst>
      <p:ext uri="{BB962C8B-B14F-4D97-AF65-F5344CB8AC3E}">
        <p14:creationId xmlns:p14="http://schemas.microsoft.com/office/powerpoint/2010/main" val="1418950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B8495-3C2B-4944-8207-52992291D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Open Policy Agent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7BB19-1D6E-234D-8A6A-894BD6A1D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877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1ADA31-2882-FE44-814C-64567B3117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0750" y="1981994"/>
            <a:ext cx="10350500" cy="4038600"/>
          </a:xfrm>
        </p:spPr>
      </p:pic>
    </p:spTree>
    <p:extLst>
      <p:ext uri="{BB962C8B-B14F-4D97-AF65-F5344CB8AC3E}">
        <p14:creationId xmlns:p14="http://schemas.microsoft.com/office/powerpoint/2010/main" val="90679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5C125-FE73-AA49-A0DB-EDFA7BC4C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Dynamic Admission Control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F2CDA0-358E-B04D-AC39-9079FBEC8FFB}"/>
              </a:ext>
            </a:extLst>
          </p:cNvPr>
          <p:cNvSpPr txBox="1"/>
          <p:nvPr/>
        </p:nvSpPr>
        <p:spPr>
          <a:xfrm>
            <a:off x="609597" y="1615554"/>
            <a:ext cx="8189346" cy="39703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Validating Webhook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Allows you to intercept and validate requests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Arial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Can be run in parallel, as they don’t mutate objects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Arial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Example use case: restricting resource creation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Arial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Mutating Webhook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Executes the mutation by sending requests to webhook server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Arial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Matching webhooks are called in serial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Arial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Example use case: injecting side cars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Arial"/>
              </a:rPr>
              <a:t>Policy Enforcement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Arial"/>
              </a:rPr>
              <a:t>Admission Control is policy based on Kubernetes objects.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Arial"/>
              </a:rPr>
              <a:t>Network Policy and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Arial"/>
              </a:rPr>
              <a:t>PodSecurity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Arial"/>
              </a:rPr>
              <a:t> Policy focus on data plane policy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Arial"/>
              </a:rPr>
              <a:t>RBAC is policy enforced on the user</a:t>
            </a:r>
          </a:p>
        </p:txBody>
      </p:sp>
    </p:spTree>
    <p:extLst>
      <p:ext uri="{BB962C8B-B14F-4D97-AF65-F5344CB8AC3E}">
        <p14:creationId xmlns:p14="http://schemas.microsoft.com/office/powerpoint/2010/main" val="13419704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6B934-76D8-3D43-8A52-7769160BA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That’s awesome! But…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800CFC-569D-3942-B250-23A5EA19A8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700" y="2214160"/>
            <a:ext cx="63246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1121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C77A9-9E2C-574E-ADF2-EE321E031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Admission Webhook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9EC44C-4362-EA40-9645-918450257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29772"/>
            <a:ext cx="12192000" cy="45594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78728C4-517C-F04E-84C4-C5F8A5494445}"/>
              </a:ext>
            </a:extLst>
          </p:cNvPr>
          <p:cNvSpPr txBox="1"/>
          <p:nvPr/>
        </p:nvSpPr>
        <p:spPr>
          <a:xfrm>
            <a:off x="0" y="6096045"/>
            <a:ext cx="752933" cy="36933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81319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19C19-B3A6-0742-B1FA-34EE6F73C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Open Policy Agent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F86872-230A-564D-B034-AE411A441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460" y="1969022"/>
            <a:ext cx="5891312" cy="34312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6F4B9D-CD39-F145-AE4B-7A37438C0D33}"/>
              </a:ext>
            </a:extLst>
          </p:cNvPr>
          <p:cNvSpPr txBox="1"/>
          <p:nvPr/>
        </p:nvSpPr>
        <p:spPr>
          <a:xfrm>
            <a:off x="87085" y="6419080"/>
            <a:ext cx="37611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Image: 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openpolicyagent.org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F8AB7D-EE80-8F42-813C-27BFE9FF09F2}"/>
              </a:ext>
            </a:extLst>
          </p:cNvPr>
          <p:cNvSpPr txBox="1"/>
          <p:nvPr/>
        </p:nvSpPr>
        <p:spPr>
          <a:xfrm>
            <a:off x="7515825" y="1878711"/>
            <a:ext cx="43304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CNCF Hosted Sandbox Project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General purpose policy engine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Can be used across the stack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Declarative policy language (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Rego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82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3F60F48-838C-8046-BB2F-80EF39A3F7FA}"/>
              </a:ext>
            </a:extLst>
          </p:cNvPr>
          <p:cNvSpPr txBox="1"/>
          <p:nvPr/>
        </p:nvSpPr>
        <p:spPr>
          <a:xfrm>
            <a:off x="8234855" y="930165"/>
            <a:ext cx="3502211" cy="160043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Service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refers to: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Kubernetes API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Custom API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SSH Daemon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Terraform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Authorization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APi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F74BED-2615-554A-9B62-854121D76E12}"/>
              </a:ext>
            </a:extLst>
          </p:cNvPr>
          <p:cNvSpPr txBox="1"/>
          <p:nvPr/>
        </p:nvSpPr>
        <p:spPr>
          <a:xfrm>
            <a:off x="8234855" y="3932185"/>
            <a:ext cx="3502219" cy="203132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Output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can be any JSON value: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”true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   ”request annotated”                          “   “annotations": {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          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costCenter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: 8000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     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EF6A2C-A30B-BF49-903A-F3E4CCD3F561}"/>
              </a:ext>
            </a:extLst>
          </p:cNvPr>
          <p:cNvSpPr txBox="1"/>
          <p:nvPr/>
        </p:nvSpPr>
        <p:spPr>
          <a:xfrm>
            <a:off x="717992" y="3932185"/>
            <a:ext cx="3283827" cy="203132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Input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can be any JSON value: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"kind": "Service",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   "metadata":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       "annotations":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	department: dev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         }	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6610B7B-F22A-D64F-A1FA-B43D76656181}"/>
              </a:ext>
            </a:extLst>
          </p:cNvPr>
          <p:cNvGrpSpPr/>
          <p:nvPr/>
        </p:nvGrpSpPr>
        <p:grpSpPr>
          <a:xfrm>
            <a:off x="4560179" y="588579"/>
            <a:ext cx="2659327" cy="4713892"/>
            <a:chOff x="3404041" y="430924"/>
            <a:chExt cx="2659327" cy="4713892"/>
          </a:xfrm>
        </p:grpSpPr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6069D299-02D8-2143-B16E-A0C8C1BD436C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4632435" y="3306816"/>
              <a:ext cx="1069432" cy="74886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232D7A0C-2688-9649-93E7-C5D2F6135564}"/>
                </a:ext>
              </a:extLst>
            </p:cNvPr>
            <p:cNvSpPr/>
            <p:nvPr/>
          </p:nvSpPr>
          <p:spPr>
            <a:xfrm>
              <a:off x="3541986" y="1103586"/>
              <a:ext cx="2196662" cy="651642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Service</a:t>
              </a:r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E4BF59BF-F9AF-9842-9F4A-F27FE0E81C5A}"/>
                </a:ext>
              </a:extLst>
            </p:cNvPr>
            <p:cNvSpPr/>
            <p:nvPr/>
          </p:nvSpPr>
          <p:spPr>
            <a:xfrm>
              <a:off x="3541986" y="2525110"/>
              <a:ext cx="2196662" cy="65164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     OPA</a:t>
              </a:r>
            </a:p>
          </p:txBody>
        </p:sp>
        <p:sp>
          <p:nvSpPr>
            <p:cNvPr id="4" name="Snip and Round Single Corner Rectangle 3">
              <a:extLst>
                <a:ext uri="{FF2B5EF4-FFF2-40B4-BE49-F238E27FC236}">
                  <a16:creationId xmlns:a16="http://schemas.microsoft.com/office/drawing/2014/main" id="{C9366C25-34F9-B54E-A995-C6B6F01F0A99}"/>
                </a:ext>
              </a:extLst>
            </p:cNvPr>
            <p:cNvSpPr/>
            <p:nvPr/>
          </p:nvSpPr>
          <p:spPr>
            <a:xfrm>
              <a:off x="3404041" y="4156844"/>
              <a:ext cx="830317" cy="987972"/>
            </a:xfrm>
            <a:prstGeom prst="snip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Policy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(</a:t>
              </a:r>
              <a:r>
                <a:rPr kumimoji="0" lang="en-US" sz="1200" b="0" i="0" u="none" strike="noStrike" kern="1200" cap="none" spc="0" normalizeH="0" baseline="0" noProof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Rego</a:t>
              </a: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)</a:t>
              </a:r>
            </a:p>
          </p:txBody>
        </p:sp>
        <p:sp>
          <p:nvSpPr>
            <p:cNvPr id="5" name="Can 4">
              <a:extLst>
                <a:ext uri="{FF2B5EF4-FFF2-40B4-BE49-F238E27FC236}">
                  <a16:creationId xmlns:a16="http://schemas.microsoft.com/office/drawing/2014/main" id="{2B0E3F90-D5B8-5A42-B0BF-562577844BC4}"/>
                </a:ext>
              </a:extLst>
            </p:cNvPr>
            <p:cNvSpPr/>
            <p:nvPr/>
          </p:nvSpPr>
          <p:spPr>
            <a:xfrm>
              <a:off x="5004456" y="4147645"/>
              <a:ext cx="1058912" cy="99717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Data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(JSON)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031DCAB-DD74-114A-A67D-319D157A4E4E}"/>
                </a:ext>
              </a:extLst>
            </p:cNvPr>
            <p:cNvCxnSpPr/>
            <p:nvPr/>
          </p:nvCxnSpPr>
          <p:spPr>
            <a:xfrm>
              <a:off x="4640317" y="430924"/>
              <a:ext cx="0" cy="6726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E28F52EC-1CE5-A544-8C5D-3D4D56AE4C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76496" y="1811721"/>
              <a:ext cx="0" cy="6411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82DFF0E3-AF68-9345-8397-BC01442358C2}"/>
                </a:ext>
              </a:extLst>
            </p:cNvPr>
            <p:cNvCxnSpPr/>
            <p:nvPr/>
          </p:nvCxnSpPr>
          <p:spPr>
            <a:xfrm>
              <a:off x="4251435" y="1811721"/>
              <a:ext cx="0" cy="6726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>
              <a:extLst>
                <a:ext uri="{FF2B5EF4-FFF2-40B4-BE49-F238E27FC236}">
                  <a16:creationId xmlns:a16="http://schemas.microsoft.com/office/drawing/2014/main" id="{98E21DCA-4384-A044-B3D9-FF16C31FFC36}"/>
                </a:ext>
              </a:extLst>
            </p:cNvPr>
            <p:cNvCxnSpPr>
              <a:cxnSpLocks/>
              <a:endCxn id="4" idx="3"/>
            </p:cNvCxnSpPr>
            <p:nvPr/>
          </p:nvCxnSpPr>
          <p:spPr>
            <a:xfrm rot="5400000">
              <a:off x="3744312" y="3256896"/>
              <a:ext cx="974836" cy="825060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DA47236C-98FF-194F-9BBB-B1FF6B7105C0}"/>
              </a:ext>
            </a:extLst>
          </p:cNvPr>
          <p:cNvSpPr txBox="1"/>
          <p:nvPr/>
        </p:nvSpPr>
        <p:spPr>
          <a:xfrm>
            <a:off x="5796455" y="700096"/>
            <a:ext cx="1166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Request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A46C505-6BAA-BA4D-AC8A-41FC5635CE8A}"/>
              </a:ext>
            </a:extLst>
          </p:cNvPr>
          <p:cNvSpPr txBox="1"/>
          <p:nvPr/>
        </p:nvSpPr>
        <p:spPr>
          <a:xfrm>
            <a:off x="2737945" y="1402396"/>
            <a:ext cx="1481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Enforcement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35204B0-B571-D944-AA6A-56A9D71AD063}"/>
              </a:ext>
            </a:extLst>
          </p:cNvPr>
          <p:cNvCxnSpPr>
            <a:stCxn id="39" idx="3"/>
            <a:endCxn id="2" idx="1"/>
          </p:cNvCxnSpPr>
          <p:nvPr/>
        </p:nvCxnSpPr>
        <p:spPr>
          <a:xfrm>
            <a:off x="4219904" y="1587062"/>
            <a:ext cx="47822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925B5D8-4AB4-0E4E-AFEB-2939696BBE3B}"/>
              </a:ext>
            </a:extLst>
          </p:cNvPr>
          <p:cNvSpPr txBox="1"/>
          <p:nvPr/>
        </p:nvSpPr>
        <p:spPr>
          <a:xfrm>
            <a:off x="4540467" y="1985141"/>
            <a:ext cx="945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Policy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Query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A613A9E-15A7-7640-9B25-F5F4E07D78D3}"/>
              </a:ext>
            </a:extLst>
          </p:cNvPr>
          <p:cNvSpPr txBox="1"/>
          <p:nvPr/>
        </p:nvSpPr>
        <p:spPr>
          <a:xfrm>
            <a:off x="6427074" y="1962835"/>
            <a:ext cx="10773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Policy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Decision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1528585-2AD0-9340-AA3E-88D4D0727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3525" y="2765562"/>
            <a:ext cx="478217" cy="478217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4A3D3775-D3F6-3341-AA6E-B31A8433FD6E}"/>
              </a:ext>
            </a:extLst>
          </p:cNvPr>
          <p:cNvSpPr txBox="1"/>
          <p:nvPr/>
        </p:nvSpPr>
        <p:spPr>
          <a:xfrm>
            <a:off x="0" y="6334780"/>
            <a:ext cx="2275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Diagram rewritten from: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www.openpolicyagent.org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8B8453EA-4391-6A41-9920-0A6E14726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18" y="-78653"/>
            <a:ext cx="1557497" cy="1557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1256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FCB0C-E8AD-CA4A-8209-5496671BD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</a:t>
            </a:r>
            <a:r>
              <a:rPr lang="en-US" err="1"/>
              <a:t>Rego</a:t>
            </a:r>
            <a:r>
              <a:rPr lang="en-US"/>
              <a:t> Policy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895E51-12D4-5845-B564-46870EF1F4F3}"/>
              </a:ext>
            </a:extLst>
          </p:cNvPr>
          <p:cNvSpPr txBox="1"/>
          <p:nvPr/>
        </p:nvSpPr>
        <p:spPr>
          <a:xfrm>
            <a:off x="338956" y="1846781"/>
            <a:ext cx="1105688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Rego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is a policy language and not a programing language, so don’t think about sockets, methods, binary trees, etc.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Think about two things: Logic and Data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Rego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logic is all queries. A query finds values for variables that make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boolean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conditions true.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You write logic to search and combine JSON/YAML data from different sources.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D7DB58-E09C-F248-8FA0-CCF696C3BACB}"/>
              </a:ext>
            </a:extLst>
          </p:cNvPr>
          <p:cNvSpPr txBox="1"/>
          <p:nvPr/>
        </p:nvSpPr>
        <p:spPr>
          <a:xfrm>
            <a:off x="504966" y="4121623"/>
            <a:ext cx="113480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deny[{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"id": "conditional-annotation",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"resource": {"kind": kind, "namespace": namespace, "name": name},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"resolution": {"patches": p, "message" : "conditional annotation"}, }] {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matches[[kind, namespace, name,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matched_object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]]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matched_object.metadata.annotations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[”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Mr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-T"]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 = [{"op": "add", "path": "/metadata/annotations/cost-center", "value": ”A-Team"}] 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F8B927-6BC1-3045-83BD-ED082B050AC5}"/>
              </a:ext>
            </a:extLst>
          </p:cNvPr>
          <p:cNvSpPr txBox="1"/>
          <p:nvPr/>
        </p:nvSpPr>
        <p:spPr>
          <a:xfrm>
            <a:off x="338956" y="4121623"/>
            <a:ext cx="1448901" cy="36933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3A44B5-4D01-A547-A777-C77BE52E0363}"/>
              </a:ext>
            </a:extLst>
          </p:cNvPr>
          <p:cNvSpPr txBox="1"/>
          <p:nvPr/>
        </p:nvSpPr>
        <p:spPr>
          <a:xfrm>
            <a:off x="609597" y="5008678"/>
            <a:ext cx="2715316" cy="36933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5A8504-1673-9B49-833B-3A031F6A3215}"/>
              </a:ext>
            </a:extLst>
          </p:cNvPr>
          <p:cNvSpPr txBox="1"/>
          <p:nvPr/>
        </p:nvSpPr>
        <p:spPr>
          <a:xfrm>
            <a:off x="5927770" y="5461379"/>
            <a:ext cx="5581934" cy="36933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5503B2-C65B-4C4D-A8DE-72F1E2DDEE4C}"/>
              </a:ext>
            </a:extLst>
          </p:cNvPr>
          <p:cNvSpPr txBox="1"/>
          <p:nvPr/>
        </p:nvSpPr>
        <p:spPr>
          <a:xfrm>
            <a:off x="5418161" y="5830711"/>
            <a:ext cx="3084397" cy="36933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E1C669-47B7-C34F-8F44-24EC43692952}"/>
              </a:ext>
            </a:extLst>
          </p:cNvPr>
          <p:cNvSpPr txBox="1"/>
          <p:nvPr/>
        </p:nvSpPr>
        <p:spPr>
          <a:xfrm>
            <a:off x="518354" y="5830711"/>
            <a:ext cx="2579688" cy="36933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921795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72BF5-747D-A44B-8E49-4D88BFC32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Who manages all this policy?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585530-8E7C-DC44-B60D-FE70BD1B2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7" y="1866493"/>
            <a:ext cx="1422400" cy="1905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AAA56D-FB24-E14E-B842-76C08B53F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678" y="4794740"/>
            <a:ext cx="1462317" cy="14623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2E5AF0-D8EC-2145-BFC1-9044271589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1360" y="3038108"/>
            <a:ext cx="1422400" cy="2032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C71EF41-548F-5947-9E4E-06FD07369DC0}"/>
              </a:ext>
            </a:extLst>
          </p:cNvPr>
          <p:cNvSpPr txBox="1"/>
          <p:nvPr/>
        </p:nvSpPr>
        <p:spPr>
          <a:xfrm>
            <a:off x="676724" y="3743045"/>
            <a:ext cx="1153889" cy="376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Ice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Kube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547016-C6EE-AA4C-8549-28D3BF794207}"/>
              </a:ext>
            </a:extLst>
          </p:cNvPr>
          <p:cNvSpPr txBox="1"/>
          <p:nvPr/>
        </p:nvSpPr>
        <p:spPr>
          <a:xfrm>
            <a:off x="676724" y="6257057"/>
            <a:ext cx="128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Acid Burn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4EAAE4-CAEE-E64C-B862-92C293D60DE9}"/>
              </a:ext>
            </a:extLst>
          </p:cNvPr>
          <p:cNvSpPr txBox="1"/>
          <p:nvPr/>
        </p:nvSpPr>
        <p:spPr>
          <a:xfrm>
            <a:off x="8577037" y="5156566"/>
            <a:ext cx="1631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The Governor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7778F6-1ED4-7B4B-8FB9-6D8B0E55D07A}"/>
              </a:ext>
            </a:extLst>
          </p:cNvPr>
          <p:cNvSpPr txBox="1"/>
          <p:nvPr/>
        </p:nvSpPr>
        <p:spPr>
          <a:xfrm>
            <a:off x="210223" y="4452987"/>
            <a:ext cx="2221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Platform Operator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26B0F2-DD4B-AB45-9145-1AA9D00CB9F3}"/>
              </a:ext>
            </a:extLst>
          </p:cNvPr>
          <p:cNvSpPr txBox="1"/>
          <p:nvPr/>
        </p:nvSpPr>
        <p:spPr>
          <a:xfrm>
            <a:off x="643160" y="1524106"/>
            <a:ext cx="1355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Developer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08370FE-5B72-EF4C-ABA7-2B05C1727C04}"/>
              </a:ext>
            </a:extLst>
          </p:cNvPr>
          <p:cNvCxnSpPr>
            <a:stCxn id="3" idx="3"/>
          </p:cNvCxnSpPr>
          <p:nvPr/>
        </p:nvCxnSpPr>
        <p:spPr>
          <a:xfrm>
            <a:off x="2031997" y="2818993"/>
            <a:ext cx="2191660" cy="10345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9E9FC6E-1F3A-DE45-8782-448FB954FFE9}"/>
              </a:ext>
            </a:extLst>
          </p:cNvPr>
          <p:cNvCxnSpPr>
            <a:cxnSpLocks/>
            <a:stCxn id="4" idx="3"/>
          </p:cNvCxnSpPr>
          <p:nvPr/>
        </p:nvCxnSpPr>
        <p:spPr>
          <a:xfrm flipV="1">
            <a:off x="2031995" y="4278087"/>
            <a:ext cx="2191662" cy="124781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4DDD9461-50D9-7D49-A628-27E101A05221}"/>
              </a:ext>
            </a:extLst>
          </p:cNvPr>
          <p:cNvSpPr/>
          <p:nvPr/>
        </p:nvSpPr>
        <p:spPr>
          <a:xfrm>
            <a:off x="4343400" y="3743045"/>
            <a:ext cx="2090057" cy="6221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OPA Policy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580A501-4B82-2F4E-818F-6BCA1E363ACA}"/>
              </a:ext>
            </a:extLst>
          </p:cNvPr>
          <p:cNvCxnSpPr>
            <a:cxnSpLocks/>
            <a:stCxn id="5" idx="1"/>
            <a:endCxn id="15" idx="3"/>
          </p:cNvCxnSpPr>
          <p:nvPr/>
        </p:nvCxnSpPr>
        <p:spPr>
          <a:xfrm flipH="1">
            <a:off x="6433457" y="4054108"/>
            <a:ext cx="224790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DC3B28D-EB29-3A45-B921-AFA804A509E9}"/>
              </a:ext>
            </a:extLst>
          </p:cNvPr>
          <p:cNvSpPr txBox="1"/>
          <p:nvPr/>
        </p:nvSpPr>
        <p:spPr>
          <a:xfrm rot="19734767">
            <a:off x="1922612" y="4885441"/>
            <a:ext cx="294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Creates And Maintains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DDEBC24-57DC-7040-AE8C-AB14E5722586}"/>
              </a:ext>
            </a:extLst>
          </p:cNvPr>
          <p:cNvSpPr txBox="1"/>
          <p:nvPr/>
        </p:nvSpPr>
        <p:spPr>
          <a:xfrm rot="1550550">
            <a:off x="2231960" y="2940095"/>
            <a:ext cx="1791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Deploys Apps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00D7B5A-01EC-4249-8CC0-CB9BDA4E43EE}"/>
              </a:ext>
            </a:extLst>
          </p:cNvPr>
          <p:cNvSpPr txBox="1"/>
          <p:nvPr/>
        </p:nvSpPr>
        <p:spPr>
          <a:xfrm>
            <a:off x="6785305" y="3650411"/>
            <a:ext cx="1791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Audits Platform</a:t>
            </a:r>
          </a:p>
        </p:txBody>
      </p:sp>
    </p:spTree>
    <p:extLst>
      <p:ext uri="{BB962C8B-B14F-4D97-AF65-F5344CB8AC3E}">
        <p14:creationId xmlns:p14="http://schemas.microsoft.com/office/powerpoint/2010/main" val="2265456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9FD3A-AFF7-467D-A799-F2D80D204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Segoe UI Semibold"/>
                <a:cs typeface="Calibri Light"/>
              </a:rPr>
              <a:t>Network policy</a:t>
            </a:r>
            <a:endParaRPr lang="en-US">
              <a:latin typeface="Segoe UI Semibold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10795E-FBA1-4652-A1B5-5E66F0E2B9F8}"/>
              </a:ext>
            </a:extLst>
          </p:cNvPr>
          <p:cNvSpPr/>
          <p:nvPr/>
        </p:nvSpPr>
        <p:spPr>
          <a:xfrm>
            <a:off x="457999" y="1519273"/>
            <a:ext cx="9594842" cy="5038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All Pods are non-isolated by default </a:t>
            </a: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Flat network. All pods can talk to other pods </a:t>
            </a: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Accept traffic from anyone</a:t>
            </a: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Multi stage/zone project this could expose security risks </a:t>
            </a:r>
          </a:p>
          <a:p>
            <a:pPr marL="914225" marR="0" lvl="1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 tier </a:t>
            </a:r>
            <a:r>
              <a:rPr kumimoji="0" lang="en-U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webapp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</a:p>
          <a:p>
            <a:pPr marL="914225" marR="0" lvl="1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Front end could technically talk directly to DB tier</a:t>
            </a:r>
          </a:p>
          <a:p>
            <a:pPr marL="0" marR="0" lvl="0" indent="0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kumimoji="0" lang="en-U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4592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5CB0E-D8AA-7A48-8DC4-653191155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Kubernetes Policy Controller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96B21C-458D-6D43-90F0-5B8E77BD522F}"/>
              </a:ext>
            </a:extLst>
          </p:cNvPr>
          <p:cNvSpPr txBox="1"/>
          <p:nvPr/>
        </p:nvSpPr>
        <p:spPr>
          <a:xfrm>
            <a:off x="379562" y="1811547"/>
            <a:ext cx="1142137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Kubernetes Policy Controller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Moving to OPA org, as a standard Kubernetes Policy Controller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Authorization module makes it possible to implement a blacklist in front of RBAC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Provides auditing features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Deployment consist of three containers: OPA,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kube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-mgmt., and Controller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Examples: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Whitelist / blacklist registries.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Not allow conflicting hosts for ingresses.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Label objects based on a user from a department.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Block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kubectl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exec &lt;pod&gt;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00525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B39C4-CFAD-9D4D-BA89-3033CE8F6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A8A24E-E1D4-3D42-99FB-AF29795D11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755" y="1632619"/>
            <a:ext cx="653571" cy="12672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5AC681A-78E9-2C42-B0C9-8A5F799488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812" y="3429000"/>
            <a:ext cx="943514" cy="12253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36C1D7-9DFF-7E45-B1EC-827DCF0A7D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716" y="5200560"/>
            <a:ext cx="661706" cy="126722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76DAC50-1A04-994D-B766-1ADB6129F99F}"/>
              </a:ext>
            </a:extLst>
          </p:cNvPr>
          <p:cNvCxnSpPr>
            <a:cxnSpLocks/>
            <a:stCxn id="3" idx="3"/>
          </p:cNvCxnSpPr>
          <p:nvPr/>
        </p:nvCxnSpPr>
        <p:spPr>
          <a:xfrm flipV="1">
            <a:off x="1441326" y="2266233"/>
            <a:ext cx="2058619" cy="1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B3E26AB-68FC-4742-B37B-0FFB5A391E2D}"/>
              </a:ext>
            </a:extLst>
          </p:cNvPr>
          <p:cNvCxnSpPr>
            <a:cxnSpLocks/>
          </p:cNvCxnSpPr>
          <p:nvPr/>
        </p:nvCxnSpPr>
        <p:spPr>
          <a:xfrm flipV="1">
            <a:off x="5451022" y="4079679"/>
            <a:ext cx="2058619" cy="1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BD67D05-539D-334A-A134-A7AB878E2743}"/>
              </a:ext>
            </a:extLst>
          </p:cNvPr>
          <p:cNvCxnSpPr>
            <a:cxnSpLocks/>
          </p:cNvCxnSpPr>
          <p:nvPr/>
        </p:nvCxnSpPr>
        <p:spPr>
          <a:xfrm flipV="1">
            <a:off x="1441326" y="4079680"/>
            <a:ext cx="2058619" cy="1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7B2B514-606F-1D4E-A6E7-0AA906A11652}"/>
              </a:ext>
            </a:extLst>
          </p:cNvPr>
          <p:cNvCxnSpPr>
            <a:cxnSpLocks/>
          </p:cNvCxnSpPr>
          <p:nvPr/>
        </p:nvCxnSpPr>
        <p:spPr>
          <a:xfrm flipV="1">
            <a:off x="5451023" y="2256974"/>
            <a:ext cx="2058619" cy="1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603B8C7A-B013-3B4B-96CB-550EF69D91AA}"/>
              </a:ext>
            </a:extLst>
          </p:cNvPr>
          <p:cNvSpPr/>
          <p:nvPr/>
        </p:nvSpPr>
        <p:spPr>
          <a:xfrm>
            <a:off x="7717246" y="2004884"/>
            <a:ext cx="2354802" cy="5226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Mutate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Load Balancer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F9E7BCC-FD41-2041-ABEB-86BAED1E17B5}"/>
              </a:ext>
            </a:extLst>
          </p:cNvPr>
          <p:cNvCxnSpPr>
            <a:cxnSpLocks/>
          </p:cNvCxnSpPr>
          <p:nvPr/>
        </p:nvCxnSpPr>
        <p:spPr>
          <a:xfrm>
            <a:off x="5595537" y="5820073"/>
            <a:ext cx="1914103" cy="1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EB12B0-86A6-EB4A-8B81-207916A122FC}"/>
              </a:ext>
            </a:extLst>
          </p:cNvPr>
          <p:cNvCxnSpPr>
            <a:cxnSpLocks/>
          </p:cNvCxnSpPr>
          <p:nvPr/>
        </p:nvCxnSpPr>
        <p:spPr>
          <a:xfrm>
            <a:off x="1208690" y="5893127"/>
            <a:ext cx="2231396" cy="1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B2060C65-6FD8-4E4D-8096-3DF09E98C390}"/>
              </a:ext>
            </a:extLst>
          </p:cNvPr>
          <p:cNvSpPr/>
          <p:nvPr/>
        </p:nvSpPr>
        <p:spPr>
          <a:xfrm>
            <a:off x="3702222" y="1632619"/>
            <a:ext cx="1639614" cy="120364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apiVersion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: v1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Kind: Service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Name: 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jetson-lb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Spec: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 type: 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LoadBalancer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….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0018E8A-2F79-E245-824B-AE8C3EDA674D}"/>
              </a:ext>
            </a:extLst>
          </p:cNvPr>
          <p:cNvSpPr/>
          <p:nvPr/>
        </p:nvSpPr>
        <p:spPr>
          <a:xfrm>
            <a:off x="3702222" y="3532994"/>
            <a:ext cx="1639614" cy="120364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apiVersion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: v1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Kind: Ingress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Name: 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elroy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-ingress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Spec: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   host:       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elroy.tugboatlabs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FB18D1C-24D9-8745-AEA7-9A47680E7A0D}"/>
              </a:ext>
            </a:extLst>
          </p:cNvPr>
          <p:cNvSpPr/>
          <p:nvPr/>
        </p:nvSpPr>
        <p:spPr>
          <a:xfrm>
            <a:off x="3598363" y="5253102"/>
            <a:ext cx="1838897" cy="1203645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kubectl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exec 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api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-server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8F7E4D2-895D-6146-91F7-AC31CCDBC04E}"/>
              </a:ext>
            </a:extLst>
          </p:cNvPr>
          <p:cNvSpPr/>
          <p:nvPr/>
        </p:nvSpPr>
        <p:spPr>
          <a:xfrm>
            <a:off x="7717242" y="5558724"/>
            <a:ext cx="2354802" cy="5226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Restrict Access To CRDs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25E2687-26C6-CD45-BDA4-19358D2571C9}"/>
              </a:ext>
            </a:extLst>
          </p:cNvPr>
          <p:cNvSpPr/>
          <p:nvPr/>
        </p:nvSpPr>
        <p:spPr>
          <a:xfrm>
            <a:off x="7717244" y="3818330"/>
            <a:ext cx="2354804" cy="5226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Deny Conflicting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Ingress Host Names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69F34E9-EDF2-F24A-A1CD-2D0ECB996844}"/>
              </a:ext>
            </a:extLst>
          </p:cNvPr>
          <p:cNvSpPr txBox="1"/>
          <p:nvPr/>
        </p:nvSpPr>
        <p:spPr>
          <a:xfrm>
            <a:off x="2061202" y="1955196"/>
            <a:ext cx="818865" cy="307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request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E66EC37-DFCC-0B49-A6E7-EB76F7122685}"/>
              </a:ext>
            </a:extLst>
          </p:cNvPr>
          <p:cNvSpPr txBox="1"/>
          <p:nvPr/>
        </p:nvSpPr>
        <p:spPr>
          <a:xfrm>
            <a:off x="2061201" y="3799090"/>
            <a:ext cx="818865" cy="307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request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0042409-DFCD-6B45-A0BD-BC59DC8705C2}"/>
              </a:ext>
            </a:extLst>
          </p:cNvPr>
          <p:cNvSpPr txBox="1"/>
          <p:nvPr/>
        </p:nvSpPr>
        <p:spPr>
          <a:xfrm>
            <a:off x="2061201" y="5558724"/>
            <a:ext cx="818865" cy="307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request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822B2AD-FE9D-E748-8CD7-1F6F716C3C25}"/>
              </a:ext>
            </a:extLst>
          </p:cNvPr>
          <p:cNvSpPr txBox="1"/>
          <p:nvPr/>
        </p:nvSpPr>
        <p:spPr>
          <a:xfrm>
            <a:off x="5961715" y="1949198"/>
            <a:ext cx="1037230" cy="307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evaluation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1EA3184-AC56-BE43-B856-311689E64D17}"/>
              </a:ext>
            </a:extLst>
          </p:cNvPr>
          <p:cNvSpPr txBox="1"/>
          <p:nvPr/>
        </p:nvSpPr>
        <p:spPr>
          <a:xfrm>
            <a:off x="5961715" y="3799090"/>
            <a:ext cx="1037230" cy="307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evaluation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E9A92BE-97BB-5C4A-AEBF-4767CA989E1B}"/>
              </a:ext>
            </a:extLst>
          </p:cNvPr>
          <p:cNvSpPr txBox="1"/>
          <p:nvPr/>
        </p:nvSpPr>
        <p:spPr>
          <a:xfrm>
            <a:off x="5961715" y="5526398"/>
            <a:ext cx="1037230" cy="307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evaluation</a:t>
            </a:r>
          </a:p>
        </p:txBody>
      </p:sp>
    </p:spTree>
    <p:extLst>
      <p:ext uri="{BB962C8B-B14F-4D97-AF65-F5344CB8AC3E}">
        <p14:creationId xmlns:p14="http://schemas.microsoft.com/office/powerpoint/2010/main" val="8890734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5CB0E-D8AA-7A48-8DC4-653191155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Good, The Bad, and Gotchas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96B21C-458D-6D43-90F0-5B8E77BD522F}"/>
              </a:ext>
            </a:extLst>
          </p:cNvPr>
          <p:cNvSpPr txBox="1"/>
          <p:nvPr/>
        </p:nvSpPr>
        <p:spPr>
          <a:xfrm>
            <a:off x="385313" y="1333876"/>
            <a:ext cx="11421374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Good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OPA approach allows you to decouple policy from your applications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General purpose, so can be used outside of Kubernetes context.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Bad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There can be a learning curve to </a:t>
            </a: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Rego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.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Can cause latency, but’s negligible for most apps. (more of a consideration)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Gotchas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Mutating objects need to be handled with care. They can cause unexpected behavior to what the end-user expects.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57240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5CB0E-D8AA-7A48-8DC4-653191155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Takeaways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96B21C-458D-6D43-90F0-5B8E77BD522F}"/>
              </a:ext>
            </a:extLst>
          </p:cNvPr>
          <p:cNvSpPr txBox="1"/>
          <p:nvPr/>
        </p:nvSpPr>
        <p:spPr>
          <a:xfrm>
            <a:off x="379562" y="1811547"/>
            <a:ext cx="1142137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Focus on security is a </a:t>
            </a: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must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in any Kubernetes deployment.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Help</a:t>
            </a: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educate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Security Teams on how to extend Kubernetes to integrate custom policies.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Treat the Kubernetes cluster as </a:t>
            </a:r>
            <a:r>
              <a:rPr kumimoji="0" lang="en-US" sz="2400" b="1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immutable,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just like you do with applications.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Multiple ways to accomplish policy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Build all your own logic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and utilize dynamic admission control</a:t>
            </a: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Utilize Open Policy Agent to simplify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deployment and logic for rule sets.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73027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8C00E-98AA-714D-922B-144F52EDC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Policies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33E9D9-8B6A-E249-AC8F-B0AF8A32200A}"/>
              </a:ext>
            </a:extLst>
          </p:cNvPr>
          <p:cNvSpPr txBox="1"/>
          <p:nvPr/>
        </p:nvSpPr>
        <p:spPr>
          <a:xfrm>
            <a:off x="379562" y="1811547"/>
            <a:ext cx="11421374" cy="577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400">
                <a:solidFill>
                  <a:prstClr val="black"/>
                </a:solidFill>
                <a:latin typeface="Arial" panose="020B0604020202020204"/>
              </a:rPr>
              <a:t>https://</a:t>
            </a:r>
            <a:r>
              <a:rPr lang="en-US" sz="2400" err="1">
                <a:solidFill>
                  <a:prstClr val="black"/>
                </a:solidFill>
                <a:latin typeface="Arial" panose="020B0604020202020204"/>
              </a:rPr>
              <a:t>github.com</a:t>
            </a:r>
            <a:r>
              <a:rPr lang="en-US" sz="2400">
                <a:solidFill>
                  <a:prstClr val="black"/>
                </a:solidFill>
                <a:latin typeface="Arial" panose="020B0604020202020204"/>
              </a:rPr>
              <a:t>/open-policy-agent/</a:t>
            </a:r>
            <a:r>
              <a:rPr lang="en-US" sz="2400" err="1">
                <a:solidFill>
                  <a:prstClr val="black"/>
                </a:solidFill>
                <a:latin typeface="Arial" panose="020B0604020202020204"/>
              </a:rPr>
              <a:t>contrib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31205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B28DE5-A470-4687-80AA-F5EB56DDE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</p:spPr>
        <p:txBody>
          <a:bodyPr/>
          <a:lstStyle/>
          <a:p>
            <a:r>
              <a:rPr lang="en-US"/>
              <a:t>Azure Kubernetes Network Policies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3AC175-4E90-487A-A452-50D1825120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3148" y="1418955"/>
            <a:ext cx="5371542" cy="5207579"/>
          </a:xfrm>
        </p:spPr>
        <p:txBody>
          <a:bodyPr/>
          <a:lstStyle/>
          <a:p>
            <a:r>
              <a:rPr lang="en-US" sz="2000"/>
              <a:t>Provides micro-segmentation for containers – like NSGs for VMs</a:t>
            </a:r>
          </a:p>
          <a:p>
            <a:r>
              <a:rPr lang="en-US" sz="2000"/>
              <a:t>Label-based selection of Pods</a:t>
            </a:r>
          </a:p>
          <a:p>
            <a:r>
              <a:rPr lang="en-US" sz="2000"/>
              <a:t>Policy resource </a:t>
            </a:r>
            <a:r>
              <a:rPr lang="en-US" sz="2000" err="1"/>
              <a:t>yaml</a:t>
            </a:r>
            <a:r>
              <a:rPr lang="en-US" sz="2000"/>
              <a:t> file specifies Ingress and Egress policies</a:t>
            </a:r>
          </a:p>
          <a:p>
            <a:pPr lvl="1"/>
            <a:r>
              <a:rPr lang="en-US" sz="1800">
                <a:latin typeface="Segoe UI Semilight" panose="020B0402040204020203" pitchFamily="34" charset="0"/>
                <a:cs typeface="Segoe UI Semilight" panose="020B0402040204020203" pitchFamily="34" charset="0"/>
              </a:rPr>
              <a:t>Policies defined for a label</a:t>
            </a:r>
          </a:p>
          <a:p>
            <a:r>
              <a:rPr lang="en-US" sz="2000"/>
              <a:t>Works in conjunction with Azure CNI</a:t>
            </a:r>
          </a:p>
          <a:p>
            <a:r>
              <a:rPr lang="en-US" sz="2000"/>
              <a:t>Supports Linux hosts</a:t>
            </a:r>
          </a:p>
          <a:p>
            <a:r>
              <a:rPr lang="en-US" sz="2000"/>
              <a:t>Supported in </a:t>
            </a:r>
            <a:r>
              <a:rPr lang="en-US" sz="2000" i="1" err="1"/>
              <a:t>aks</a:t>
            </a:r>
            <a:r>
              <a:rPr lang="en-US" sz="2000" i="1"/>
              <a:t>-engine</a:t>
            </a:r>
          </a:p>
          <a:p>
            <a:pPr lvl="1"/>
            <a:r>
              <a:rPr lang="en-US" sz="1600"/>
              <a:t>Set </a:t>
            </a:r>
            <a:r>
              <a:rPr lang="en-US" sz="1600" err="1">
                <a:solidFill>
                  <a:srgbClr val="0070C0"/>
                </a:solidFill>
                <a:latin typeface="Consolas" panose="020B0609020204030204" pitchFamily="49" charset="0"/>
              </a:rPr>
              <a:t>networkPolicy</a:t>
            </a:r>
            <a:r>
              <a:rPr lang="en-US" sz="1600"/>
              <a:t> setting to </a:t>
            </a:r>
            <a:r>
              <a:rPr lang="en-US" sz="1600">
                <a:solidFill>
                  <a:srgbClr val="0070C0"/>
                </a:solidFill>
                <a:latin typeface="Consolas" panose="020B0609020204030204" pitchFamily="49" charset="0"/>
              </a:rPr>
              <a:t>azure</a:t>
            </a:r>
            <a:r>
              <a:rPr lang="en-US" sz="1600"/>
              <a:t> in cluster definition file</a:t>
            </a:r>
          </a:p>
          <a:p>
            <a:r>
              <a:rPr lang="en-US" sz="2000"/>
              <a:t>Supported on AKS in </a:t>
            </a:r>
            <a:r>
              <a:rPr lang="en-US" sz="2000" b="1"/>
              <a:t>Preview</a:t>
            </a:r>
          </a:p>
          <a:p>
            <a:pPr marL="0" indent="0">
              <a:buNone/>
            </a:pPr>
            <a:endParaRPr lang="en-US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9A1C552-39A2-4BA6-ADDC-C5965B99C80B}"/>
              </a:ext>
            </a:extLst>
          </p:cNvPr>
          <p:cNvGrpSpPr/>
          <p:nvPr/>
        </p:nvGrpSpPr>
        <p:grpSpPr>
          <a:xfrm>
            <a:off x="6471824" y="536199"/>
            <a:ext cx="5596570" cy="6263924"/>
            <a:chOff x="574983" y="265270"/>
            <a:chExt cx="5596570" cy="626392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BF86323-4F02-45B4-826F-7A38EBFD2915}"/>
                </a:ext>
              </a:extLst>
            </p:cNvPr>
            <p:cNvSpPr/>
            <p:nvPr/>
          </p:nvSpPr>
          <p:spPr bwMode="auto">
            <a:xfrm>
              <a:off x="574983" y="2459419"/>
              <a:ext cx="5233030" cy="35936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bg1">
                  <a:lumMod val="65000"/>
                </a:schemeClr>
              </a:solidFill>
              <a:prstDash val="sysDash"/>
            </a:ln>
          </p:spPr>
          <p:txBody>
            <a:bodyPr lIns="179285" tIns="143428" rIns="179285" bIns="143428" anchor="t" anchorCtr="0"/>
            <a:lstStyle/>
            <a:p>
              <a:pPr marL="0" marR="0" lvl="0" indent="0" algn="ctr" defTabSz="9320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>
                <a:ln>
                  <a:noFill/>
                </a:ln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MS PGothic" pitchFamily="34" charset="-128"/>
                <a:cs typeface="+mn-cs"/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0E50898-3741-4F99-98FD-04EA7BA82D59}"/>
                </a:ext>
              </a:extLst>
            </p:cNvPr>
            <p:cNvSpPr/>
            <p:nvPr/>
          </p:nvSpPr>
          <p:spPr bwMode="auto">
            <a:xfrm>
              <a:off x="960324" y="2686859"/>
              <a:ext cx="1444121" cy="681070"/>
            </a:xfrm>
            <a:prstGeom prst="rect">
              <a:avLst/>
            </a:prstGeom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40075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Kubernetes Master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A9AAC7B-1855-4662-A13E-E168710CB5DB}"/>
                </a:ext>
              </a:extLst>
            </p:cNvPr>
            <p:cNvSpPr/>
            <p:nvPr/>
          </p:nvSpPr>
          <p:spPr bwMode="auto">
            <a:xfrm>
              <a:off x="914395" y="4143177"/>
              <a:ext cx="2087484" cy="1488264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rgbClr val="0070C0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0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+mn-ea"/>
                <a:cs typeface="Segoe UI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0C0BBC8-F96E-40A0-98E4-FA7FD47479D8}"/>
                </a:ext>
              </a:extLst>
            </p:cNvPr>
            <p:cNvSpPr/>
            <p:nvPr/>
          </p:nvSpPr>
          <p:spPr bwMode="auto">
            <a:xfrm>
              <a:off x="3340466" y="4143177"/>
              <a:ext cx="2087484" cy="1473123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rgbClr val="0070C0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0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+mn-ea"/>
                <a:cs typeface="Segoe UI" pitchFamily="34" charset="0"/>
              </a:endParaRP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60851647-0B16-49CE-BEFB-C3E43D3B446E}"/>
                </a:ext>
              </a:extLst>
            </p:cNvPr>
            <p:cNvSpPr/>
            <p:nvPr/>
          </p:nvSpPr>
          <p:spPr bwMode="auto">
            <a:xfrm>
              <a:off x="1090077" y="4901424"/>
              <a:ext cx="1696797" cy="622537"/>
            </a:xfrm>
            <a:prstGeom prst="roundRect">
              <a:avLst>
                <a:gd name="adj" fmla="val 18317"/>
              </a:avLst>
            </a:prstGeom>
            <a:solidFill>
              <a:srgbClr val="E3E3E3"/>
            </a:solidFill>
            <a:ln w="38100">
              <a:solidFill>
                <a:srgbClr val="00B050"/>
              </a:solidFill>
              <a:prstDash val="dash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9E3076C-0BD1-4ABF-8955-72EB9B88B446}"/>
                </a:ext>
              </a:extLst>
            </p:cNvPr>
            <p:cNvSpPr txBox="1"/>
            <p:nvPr/>
          </p:nvSpPr>
          <p:spPr>
            <a:xfrm>
              <a:off x="1304083" y="5648372"/>
              <a:ext cx="1169418" cy="1938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 panose="020B0402040204020203" pitchFamily="34" charset="0"/>
                  <a:ea typeface="+mn-ea"/>
                  <a:cs typeface="Segoe UI Semilight" panose="020B0402040204020203" pitchFamily="34" charset="0"/>
                </a:rPr>
                <a:t>Label: Test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58317B5-8E45-4665-B98C-02726D5C622C}"/>
                </a:ext>
              </a:extLst>
            </p:cNvPr>
            <p:cNvSpPr txBox="1"/>
            <p:nvPr/>
          </p:nvSpPr>
          <p:spPr>
            <a:xfrm>
              <a:off x="3714797" y="5646571"/>
              <a:ext cx="1169418" cy="1938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 panose="020B0402040204020203" pitchFamily="34" charset="0"/>
                  <a:ea typeface="+mn-ea"/>
                  <a:cs typeface="Segoe UI Semilight" panose="020B0402040204020203" pitchFamily="34" charset="0"/>
                </a:rPr>
                <a:t>Label: Prod</a:t>
              </a:r>
            </a:p>
          </p:txBody>
        </p:sp>
        <p:sp>
          <p:nvSpPr>
            <p:cNvPr id="12" name="Education">
              <a:extLst>
                <a:ext uri="{FF2B5EF4-FFF2-40B4-BE49-F238E27FC236}">
                  <a16:creationId xmlns:a16="http://schemas.microsoft.com/office/drawing/2014/main" id="{31D997EE-D6B3-4C71-BFB1-1735F9C71650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1481177" y="1324298"/>
              <a:ext cx="530443" cy="530443"/>
            </a:xfrm>
            <a:custGeom>
              <a:avLst/>
              <a:gdLst>
                <a:gd name="T0" fmla="*/ 35 w 350"/>
                <a:gd name="T1" fmla="*/ 350 h 350"/>
                <a:gd name="T2" fmla="*/ 10 w 350"/>
                <a:gd name="T3" fmla="*/ 340 h 350"/>
                <a:gd name="T4" fmla="*/ 0 w 350"/>
                <a:gd name="T5" fmla="*/ 315 h 350"/>
                <a:gd name="T6" fmla="*/ 10 w 350"/>
                <a:gd name="T7" fmla="*/ 290 h 350"/>
                <a:gd name="T8" fmla="*/ 35 w 350"/>
                <a:gd name="T9" fmla="*/ 280 h 350"/>
                <a:gd name="T10" fmla="*/ 175 w 350"/>
                <a:gd name="T11" fmla="*/ 280 h 350"/>
                <a:gd name="T12" fmla="*/ 245 w 350"/>
                <a:gd name="T13" fmla="*/ 280 h 350"/>
                <a:gd name="T14" fmla="*/ 220 w 350"/>
                <a:gd name="T15" fmla="*/ 290 h 350"/>
                <a:gd name="T16" fmla="*/ 210 w 350"/>
                <a:gd name="T17" fmla="*/ 315 h 350"/>
                <a:gd name="T18" fmla="*/ 220 w 350"/>
                <a:gd name="T19" fmla="*/ 340 h 350"/>
                <a:gd name="T20" fmla="*/ 245 w 350"/>
                <a:gd name="T21" fmla="*/ 350 h 350"/>
                <a:gd name="T22" fmla="*/ 280 w 350"/>
                <a:gd name="T23" fmla="*/ 70 h 350"/>
                <a:gd name="T24" fmla="*/ 315 w 350"/>
                <a:gd name="T25" fmla="*/ 70 h 350"/>
                <a:gd name="T26" fmla="*/ 350 w 350"/>
                <a:gd name="T27" fmla="*/ 35 h 350"/>
                <a:gd name="T28" fmla="*/ 315 w 350"/>
                <a:gd name="T29" fmla="*/ 0 h 350"/>
                <a:gd name="T30" fmla="*/ 280 w 350"/>
                <a:gd name="T31" fmla="*/ 35 h 350"/>
                <a:gd name="T32" fmla="*/ 280 w 350"/>
                <a:gd name="T33" fmla="*/ 222 h 350"/>
                <a:gd name="T34" fmla="*/ 314 w 350"/>
                <a:gd name="T35" fmla="*/ 0 h 350"/>
                <a:gd name="T36" fmla="*/ 82 w 350"/>
                <a:gd name="T37" fmla="*/ 0 h 350"/>
                <a:gd name="T38" fmla="*/ 47 w 350"/>
                <a:gd name="T39" fmla="*/ 35 h 350"/>
                <a:gd name="T40" fmla="*/ 47 w 350"/>
                <a:gd name="T41" fmla="*/ 268 h 350"/>
                <a:gd name="T42" fmla="*/ 280 w 350"/>
                <a:gd name="T43" fmla="*/ 222 h 350"/>
                <a:gd name="T44" fmla="*/ 280 w 350"/>
                <a:gd name="T45" fmla="*/ 315 h 350"/>
                <a:gd name="T46" fmla="*/ 35 w 350"/>
                <a:gd name="T47" fmla="*/ 350 h 350"/>
                <a:gd name="T48" fmla="*/ 245 w 350"/>
                <a:gd name="T49" fmla="*/ 350 h 350"/>
                <a:gd name="T50" fmla="*/ 280 w 350"/>
                <a:gd name="T51" fmla="*/ 315 h 350"/>
                <a:gd name="T52" fmla="*/ 82 w 350"/>
                <a:gd name="T53" fmla="*/ 70 h 350"/>
                <a:gd name="T54" fmla="*/ 245 w 350"/>
                <a:gd name="T55" fmla="*/ 70 h 350"/>
                <a:gd name="T56" fmla="*/ 82 w 350"/>
                <a:gd name="T57" fmla="*/ 117 h 350"/>
                <a:gd name="T58" fmla="*/ 128 w 350"/>
                <a:gd name="T59" fmla="*/ 117 h 350"/>
                <a:gd name="T60" fmla="*/ 82 w 350"/>
                <a:gd name="T61" fmla="*/ 163 h 350"/>
                <a:gd name="T62" fmla="*/ 128 w 350"/>
                <a:gd name="T63" fmla="*/ 163 h 350"/>
                <a:gd name="T64" fmla="*/ 82 w 350"/>
                <a:gd name="T65" fmla="*/ 210 h 350"/>
                <a:gd name="T66" fmla="*/ 128 w 350"/>
                <a:gd name="T67" fmla="*/ 210 h 350"/>
                <a:gd name="T68" fmla="*/ 163 w 350"/>
                <a:gd name="T69" fmla="*/ 152 h 350"/>
                <a:gd name="T70" fmla="*/ 163 w 350"/>
                <a:gd name="T71" fmla="*/ 245 h 350"/>
                <a:gd name="T72" fmla="*/ 198 w 350"/>
                <a:gd name="T73" fmla="*/ 228 h 350"/>
                <a:gd name="T74" fmla="*/ 233 w 350"/>
                <a:gd name="T75" fmla="*/ 245 h 350"/>
                <a:gd name="T76" fmla="*/ 233 w 350"/>
                <a:gd name="T77" fmla="*/ 152 h 350"/>
                <a:gd name="T78" fmla="*/ 198 w 350"/>
                <a:gd name="T79" fmla="*/ 117 h 350"/>
                <a:gd name="T80" fmla="*/ 163 w 350"/>
                <a:gd name="T81" fmla="*/ 152 h 350"/>
                <a:gd name="T82" fmla="*/ 198 w 350"/>
                <a:gd name="T83" fmla="*/ 187 h 350"/>
                <a:gd name="T84" fmla="*/ 233 w 350"/>
                <a:gd name="T85" fmla="*/ 152 h 350"/>
                <a:gd name="T86" fmla="*/ 198 w 350"/>
                <a:gd name="T87" fmla="*/ 117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50" h="350">
                  <a:moveTo>
                    <a:pt x="35" y="350"/>
                  </a:moveTo>
                  <a:cubicBezTo>
                    <a:pt x="25" y="350"/>
                    <a:pt x="17" y="346"/>
                    <a:pt x="10" y="340"/>
                  </a:cubicBezTo>
                  <a:cubicBezTo>
                    <a:pt x="4" y="333"/>
                    <a:pt x="0" y="325"/>
                    <a:pt x="0" y="315"/>
                  </a:cubicBezTo>
                  <a:cubicBezTo>
                    <a:pt x="0" y="305"/>
                    <a:pt x="4" y="297"/>
                    <a:pt x="10" y="290"/>
                  </a:cubicBezTo>
                  <a:cubicBezTo>
                    <a:pt x="17" y="284"/>
                    <a:pt x="25" y="280"/>
                    <a:pt x="35" y="280"/>
                  </a:cubicBezTo>
                  <a:cubicBezTo>
                    <a:pt x="175" y="280"/>
                    <a:pt x="175" y="280"/>
                    <a:pt x="175" y="280"/>
                  </a:cubicBezTo>
                  <a:cubicBezTo>
                    <a:pt x="245" y="280"/>
                    <a:pt x="245" y="280"/>
                    <a:pt x="245" y="280"/>
                  </a:cubicBezTo>
                  <a:cubicBezTo>
                    <a:pt x="235" y="280"/>
                    <a:pt x="227" y="284"/>
                    <a:pt x="220" y="290"/>
                  </a:cubicBezTo>
                  <a:cubicBezTo>
                    <a:pt x="214" y="297"/>
                    <a:pt x="210" y="305"/>
                    <a:pt x="210" y="315"/>
                  </a:cubicBezTo>
                  <a:cubicBezTo>
                    <a:pt x="210" y="325"/>
                    <a:pt x="214" y="333"/>
                    <a:pt x="220" y="340"/>
                  </a:cubicBezTo>
                  <a:cubicBezTo>
                    <a:pt x="227" y="346"/>
                    <a:pt x="235" y="350"/>
                    <a:pt x="245" y="350"/>
                  </a:cubicBezTo>
                  <a:moveTo>
                    <a:pt x="280" y="70"/>
                  </a:moveTo>
                  <a:cubicBezTo>
                    <a:pt x="315" y="70"/>
                    <a:pt x="315" y="70"/>
                    <a:pt x="315" y="70"/>
                  </a:cubicBezTo>
                  <a:cubicBezTo>
                    <a:pt x="334" y="70"/>
                    <a:pt x="350" y="54"/>
                    <a:pt x="350" y="35"/>
                  </a:cubicBezTo>
                  <a:cubicBezTo>
                    <a:pt x="350" y="16"/>
                    <a:pt x="334" y="0"/>
                    <a:pt x="315" y="0"/>
                  </a:cubicBezTo>
                  <a:cubicBezTo>
                    <a:pt x="296" y="0"/>
                    <a:pt x="280" y="16"/>
                    <a:pt x="280" y="35"/>
                  </a:cubicBezTo>
                  <a:cubicBezTo>
                    <a:pt x="280" y="222"/>
                    <a:pt x="280" y="222"/>
                    <a:pt x="280" y="222"/>
                  </a:cubicBezTo>
                  <a:moveTo>
                    <a:pt x="314" y="0"/>
                  </a:moveTo>
                  <a:cubicBezTo>
                    <a:pt x="82" y="0"/>
                    <a:pt x="82" y="0"/>
                    <a:pt x="82" y="0"/>
                  </a:cubicBezTo>
                  <a:cubicBezTo>
                    <a:pt x="62" y="0"/>
                    <a:pt x="47" y="16"/>
                    <a:pt x="47" y="35"/>
                  </a:cubicBezTo>
                  <a:cubicBezTo>
                    <a:pt x="47" y="268"/>
                    <a:pt x="47" y="268"/>
                    <a:pt x="47" y="268"/>
                  </a:cubicBezTo>
                  <a:moveTo>
                    <a:pt x="280" y="222"/>
                  </a:moveTo>
                  <a:cubicBezTo>
                    <a:pt x="280" y="315"/>
                    <a:pt x="280" y="315"/>
                    <a:pt x="280" y="315"/>
                  </a:cubicBezTo>
                  <a:moveTo>
                    <a:pt x="35" y="350"/>
                  </a:moveTo>
                  <a:cubicBezTo>
                    <a:pt x="245" y="350"/>
                    <a:pt x="245" y="350"/>
                    <a:pt x="245" y="350"/>
                  </a:cubicBezTo>
                  <a:cubicBezTo>
                    <a:pt x="264" y="350"/>
                    <a:pt x="280" y="334"/>
                    <a:pt x="280" y="315"/>
                  </a:cubicBezTo>
                  <a:moveTo>
                    <a:pt x="82" y="70"/>
                  </a:moveTo>
                  <a:cubicBezTo>
                    <a:pt x="245" y="70"/>
                    <a:pt x="245" y="70"/>
                    <a:pt x="245" y="70"/>
                  </a:cubicBezTo>
                  <a:moveTo>
                    <a:pt x="82" y="117"/>
                  </a:moveTo>
                  <a:cubicBezTo>
                    <a:pt x="128" y="117"/>
                    <a:pt x="128" y="117"/>
                    <a:pt x="128" y="117"/>
                  </a:cubicBezTo>
                  <a:moveTo>
                    <a:pt x="82" y="163"/>
                  </a:moveTo>
                  <a:cubicBezTo>
                    <a:pt x="128" y="163"/>
                    <a:pt x="128" y="163"/>
                    <a:pt x="128" y="163"/>
                  </a:cubicBezTo>
                  <a:moveTo>
                    <a:pt x="82" y="210"/>
                  </a:moveTo>
                  <a:cubicBezTo>
                    <a:pt x="128" y="210"/>
                    <a:pt x="128" y="210"/>
                    <a:pt x="128" y="210"/>
                  </a:cubicBezTo>
                  <a:moveTo>
                    <a:pt x="163" y="152"/>
                  </a:moveTo>
                  <a:cubicBezTo>
                    <a:pt x="163" y="245"/>
                    <a:pt x="163" y="245"/>
                    <a:pt x="163" y="245"/>
                  </a:cubicBezTo>
                  <a:cubicBezTo>
                    <a:pt x="198" y="228"/>
                    <a:pt x="198" y="228"/>
                    <a:pt x="198" y="228"/>
                  </a:cubicBezTo>
                  <a:cubicBezTo>
                    <a:pt x="233" y="245"/>
                    <a:pt x="233" y="245"/>
                    <a:pt x="233" y="245"/>
                  </a:cubicBezTo>
                  <a:cubicBezTo>
                    <a:pt x="233" y="152"/>
                    <a:pt x="233" y="152"/>
                    <a:pt x="233" y="152"/>
                  </a:cubicBezTo>
                  <a:moveTo>
                    <a:pt x="198" y="117"/>
                  </a:moveTo>
                  <a:cubicBezTo>
                    <a:pt x="179" y="117"/>
                    <a:pt x="163" y="132"/>
                    <a:pt x="163" y="152"/>
                  </a:cubicBezTo>
                  <a:cubicBezTo>
                    <a:pt x="163" y="171"/>
                    <a:pt x="179" y="187"/>
                    <a:pt x="198" y="187"/>
                  </a:cubicBezTo>
                  <a:cubicBezTo>
                    <a:pt x="218" y="187"/>
                    <a:pt x="233" y="171"/>
                    <a:pt x="233" y="152"/>
                  </a:cubicBezTo>
                  <a:cubicBezTo>
                    <a:pt x="233" y="132"/>
                    <a:pt x="218" y="117"/>
                    <a:pt x="198" y="117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5875" cap="sq">
              <a:solidFill>
                <a:schemeClr val="tx1"/>
              </a:solidFill>
              <a:prstDash val="soli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C89E85B0-EBF0-4A50-98FC-E71401F6FE32}"/>
                </a:ext>
              </a:extLst>
            </p:cNvPr>
            <p:cNvSpPr/>
            <p:nvPr/>
          </p:nvSpPr>
          <p:spPr bwMode="auto">
            <a:xfrm>
              <a:off x="3539924" y="4906829"/>
              <a:ext cx="1656388" cy="622537"/>
            </a:xfrm>
            <a:prstGeom prst="roundRect">
              <a:avLst>
                <a:gd name="adj" fmla="val 18317"/>
              </a:avLst>
            </a:prstGeom>
            <a:solidFill>
              <a:srgbClr val="E3E3E3"/>
            </a:solidFill>
            <a:ln w="38100">
              <a:solidFill>
                <a:srgbClr val="0070C0"/>
              </a:solidFill>
              <a:prstDash val="dash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CAE5FCC5-3D04-4142-9F9E-BC66B632CF73}"/>
                </a:ext>
              </a:extLst>
            </p:cNvPr>
            <p:cNvSpPr/>
            <p:nvPr/>
          </p:nvSpPr>
          <p:spPr bwMode="auto">
            <a:xfrm>
              <a:off x="1485143" y="4302151"/>
              <a:ext cx="906663" cy="381858"/>
            </a:xfrm>
            <a:prstGeom prst="roundRect">
              <a:avLst/>
            </a:prstGeom>
            <a:solidFill>
              <a:srgbClr val="D83B01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Azure Policy Manager</a:t>
              </a: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2DBC92AE-BBF6-43A5-BCE5-C4A95F3979D8}"/>
                </a:ext>
              </a:extLst>
            </p:cNvPr>
            <p:cNvSpPr/>
            <p:nvPr/>
          </p:nvSpPr>
          <p:spPr bwMode="auto">
            <a:xfrm>
              <a:off x="3892691" y="4302151"/>
              <a:ext cx="996381" cy="381858"/>
            </a:xfrm>
            <a:prstGeom prst="roundRect">
              <a:avLst/>
            </a:prstGeom>
            <a:solidFill>
              <a:srgbClr val="D83B01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Azure Policy Manager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0F22E07-722D-4040-B476-757E699735B1}"/>
                </a:ext>
              </a:extLst>
            </p:cNvPr>
            <p:cNvCxnSpPr>
              <a:cxnSpLocks/>
              <a:endCxn id="21" idx="0"/>
            </p:cNvCxnSpPr>
            <p:nvPr/>
          </p:nvCxnSpPr>
          <p:spPr>
            <a:xfrm>
              <a:off x="1938475" y="3384860"/>
              <a:ext cx="0" cy="91729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lg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58299F2C-2676-4AC8-B3C8-B860B29C1F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00B050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2187829" y="5636989"/>
              <a:ext cx="143640" cy="198360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3821DA36-D320-4850-A030-F923FA43E9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0070C0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4648021" y="5611294"/>
              <a:ext cx="143640" cy="198360"/>
            </a:xfrm>
            <a:prstGeom prst="rect">
              <a:avLst/>
            </a:prstGeom>
          </p:spPr>
        </p:pic>
        <p:cxnSp>
          <p:nvCxnSpPr>
            <p:cNvPr id="35" name="Connector: Elbow 34">
              <a:extLst>
                <a:ext uri="{FF2B5EF4-FFF2-40B4-BE49-F238E27FC236}">
                  <a16:creationId xmlns:a16="http://schemas.microsoft.com/office/drawing/2014/main" id="{863CD469-5A07-43D0-8726-C0A2B307E395}"/>
                </a:ext>
              </a:extLst>
            </p:cNvPr>
            <p:cNvCxnSpPr>
              <a:endCxn id="22" idx="0"/>
            </p:cNvCxnSpPr>
            <p:nvPr/>
          </p:nvCxnSpPr>
          <p:spPr>
            <a:xfrm>
              <a:off x="1938474" y="3721072"/>
              <a:ext cx="2452408" cy="581079"/>
            </a:xfrm>
            <a:prstGeom prst="bentConnector2">
              <a:avLst/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4B617A3F-13A0-4EE4-BEB7-BC9A3493798D}"/>
                </a:ext>
              </a:extLst>
            </p:cNvPr>
            <p:cNvCxnSpPr/>
            <p:nvPr/>
          </p:nvCxnSpPr>
          <p:spPr>
            <a:xfrm>
              <a:off x="1683754" y="1891861"/>
              <a:ext cx="0" cy="794998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lg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FA9370B-672C-4630-9061-3B428A9EDC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4526527" y="6123407"/>
              <a:ext cx="401453" cy="382504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3B6BC18-35B3-4738-844E-44244AABBCB8}"/>
                </a:ext>
              </a:extLst>
            </p:cNvPr>
            <p:cNvSpPr txBox="1"/>
            <p:nvPr/>
          </p:nvSpPr>
          <p:spPr>
            <a:xfrm>
              <a:off x="4967249" y="6141396"/>
              <a:ext cx="1157278" cy="3877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 panose="020B0402040204020203" pitchFamily="34" charset="0"/>
                  <a:ea typeface="+mn-ea"/>
                  <a:cs typeface="Segoe UI Semilight" panose="020B0402040204020203" pitchFamily="34" charset="0"/>
                </a:rPr>
                <a:t>Kubernetes Cluster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5DBD3A3-85B8-4F87-9233-BA7A6780E6BC}"/>
                </a:ext>
              </a:extLst>
            </p:cNvPr>
            <p:cNvSpPr txBox="1"/>
            <p:nvPr/>
          </p:nvSpPr>
          <p:spPr>
            <a:xfrm>
              <a:off x="4749065" y="265270"/>
              <a:ext cx="1422488" cy="3323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Segoe UI Semilight" panose="020B0402040204020203" pitchFamily="34" charset="0"/>
                </a:rPr>
                <a:t>kubectl</a:t>
              </a: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Segoe UI Semilight" panose="020B0402040204020203" pitchFamily="34" charset="0"/>
                </a:rPr>
                <a:t> apply –f </a:t>
              </a:r>
              <a:r>
                <a:rPr kumimoji="0" lang="en-US" sz="1200" b="0" i="0" u="none" strike="noStrike" kern="1200" cap="none" spc="0" normalizeH="0" baseline="0" noProof="0" err="1">
                  <a:ln>
                    <a:noFill/>
                  </a:ln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Consolas" panose="020B0609020204030204" pitchFamily="49" charset="0"/>
                  <a:ea typeface="+mn-ea"/>
                  <a:cs typeface="Segoe UI Semilight" panose="020B0402040204020203" pitchFamily="34" charset="0"/>
                </a:rPr>
                <a:t>policy.yaml</a:t>
              </a:r>
              <a:endParaRPr kumimoji="0" lang="en-US" sz="12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Consolas" panose="020B0609020204030204" pitchFamily="49" charset="0"/>
                <a:ea typeface="+mn-ea"/>
                <a:cs typeface="Segoe UI Semilight" panose="020B0402040204020203" pitchFamily="34" charset="0"/>
              </a:endParaRP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7ABA21BD-756C-4FAF-A170-3C8666FB67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82150" y="460818"/>
            <a:ext cx="1578059" cy="1998681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3EACEE59-C162-45BD-A0F0-958A01CBDB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8329" y="5266207"/>
            <a:ext cx="524141" cy="43482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D810A04-9E4C-4231-BA0C-1AE7D79561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73666" y="5253591"/>
            <a:ext cx="524141" cy="43482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FD73EF42-85A2-43D4-BAFE-44268C1F9A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47546" y="5275953"/>
            <a:ext cx="524141" cy="43482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E2E1DE0-3159-4176-B380-42CCE93DC6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54611" y="5276077"/>
            <a:ext cx="524141" cy="43482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8037197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9FD3A-AFF7-467D-A799-F2D80D204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Segoe UI Semibold"/>
                <a:cs typeface="Calibri Light"/>
              </a:rPr>
              <a:t>Network policy  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10795E-FBA1-4652-A1B5-5E66F0E2B9F8}"/>
              </a:ext>
            </a:extLst>
          </p:cNvPr>
          <p:cNvSpPr/>
          <p:nvPr/>
        </p:nvSpPr>
        <p:spPr>
          <a:xfrm>
            <a:off x="457999" y="1519274"/>
            <a:ext cx="9594842" cy="4440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Pod Selector </a:t>
            </a: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PolicyTypes</a:t>
            </a: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914225" marR="0" lvl="1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Ingress, egress</a:t>
            </a:r>
          </a:p>
          <a:p>
            <a:pPr marL="0" marR="0" lvl="0" indent="0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Ingress</a:t>
            </a: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namespaceSelector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podSelector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ipBlock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57112" marR="0" lvl="0" indent="-457112" algn="l" defTabSz="9325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2BC129-8B26-4717-9803-30C5F4D2F95F}"/>
              </a:ext>
            </a:extLst>
          </p:cNvPr>
          <p:cNvSpPr/>
          <p:nvPr/>
        </p:nvSpPr>
        <p:spPr bwMode="auto">
          <a:xfrm>
            <a:off x="7067413" y="152865"/>
            <a:ext cx="4625606" cy="644244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34" tIns="143387" rIns="179234" bIns="14338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75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0" cap="none" spc="0" normalizeH="0" baseline="0" noProof="0" err="1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529882-9A45-46E1-A976-29CFB14AD03B}"/>
              </a:ext>
            </a:extLst>
          </p:cNvPr>
          <p:cNvSpPr/>
          <p:nvPr/>
        </p:nvSpPr>
        <p:spPr>
          <a:xfrm>
            <a:off x="7543595" y="289957"/>
            <a:ext cx="6095136" cy="5847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apiVersion: networking.k8s.io/v1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kind: NetworkPolicy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metadata: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name: test-network-policy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namespace: default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spec: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podSelector: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matchLabels: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role: db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policyTypes: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- Ingress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- Egress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ingress: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- from: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- ipBlock: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cidr: 172.17.0.0/16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except: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- 172.17.1.0/24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- namespaceSelector: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matchLabels: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project: myproject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- podSelector: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matchLabels: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role: frontend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ports: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- protocol: TCP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port: 6379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egress: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- to: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- ipBlock: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cidr: 10.0.0.0/24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ports: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- protocol: TCP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port: 5978</a:t>
            </a:r>
          </a:p>
        </p:txBody>
      </p:sp>
    </p:spTree>
    <p:extLst>
      <p:ext uri="{BB962C8B-B14F-4D97-AF65-F5344CB8AC3E}">
        <p14:creationId xmlns:p14="http://schemas.microsoft.com/office/powerpoint/2010/main" val="1395225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9FD3A-AFF7-467D-A799-F2D80D204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Segoe UI Semibold"/>
                <a:cs typeface="Calibri Light"/>
              </a:rPr>
              <a:t>Network policy 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10795E-FBA1-4652-A1B5-5E66F0E2B9F8}"/>
              </a:ext>
            </a:extLst>
          </p:cNvPr>
          <p:cNvSpPr/>
          <p:nvPr/>
        </p:nvSpPr>
        <p:spPr>
          <a:xfrm>
            <a:off x="457999" y="1519273"/>
            <a:ext cx="959484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390" marR="0" lvl="0" indent="-57139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Recommend to create default policies that apply to all pods </a:t>
            </a:r>
          </a:p>
          <a:p>
            <a:pPr marL="914225" marR="0" lvl="1" indent="-457112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Default deny all ingress traffic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  <a:p>
            <a:pPr marL="914225" marR="0" lvl="1" indent="-457112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Default deny all egress traffic.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  <a:p>
            <a:pPr marL="914225" lvl="1" indent="-457112" defTabSz="914400">
              <a:buFont typeface="Arial" panose="020B0604020202020204" pitchFamily="34" charset="0"/>
              <a:buChar char="•"/>
              <a:defRPr/>
            </a:pPr>
            <a:r>
              <a:rPr lang="en-US" sz="3200">
                <a:solidFill>
                  <a:prstClr val="black"/>
                </a:solidFill>
              </a:rPr>
              <a:t>Allow Specific Traffic (Ingress &amp; Egress)</a:t>
            </a:r>
            <a:endParaRPr lang="en-US" sz="3200">
              <a:solidFill>
                <a:srgbClr val="000000"/>
              </a:solidFill>
              <a:latin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505316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64AAA-ADEF-C247-A2FB-5F341B356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5145" y="2267815"/>
            <a:ext cx="4602018" cy="1325563"/>
          </a:xfrm>
        </p:spPr>
        <p:txBody>
          <a:bodyPr/>
          <a:lstStyle/>
          <a:p>
            <a:r>
              <a:rPr lang="en-US"/>
              <a:t>Calico Global Network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C38BE-D99B-2647-9312-923677D59F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3419" y="514061"/>
            <a:ext cx="6317672" cy="6062230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err="1">
                <a:latin typeface="Courier" pitchFamily="2" charset="0"/>
              </a:rPr>
              <a:t>apiVersion</a:t>
            </a:r>
            <a:r>
              <a:rPr lang="en-US" b="1">
                <a:latin typeface="Courier" pitchFamily="2" charset="0"/>
              </a:rPr>
              <a:t>: </a:t>
            </a:r>
            <a:r>
              <a:rPr lang="en-US" b="1" err="1">
                <a:latin typeface="Courier" pitchFamily="2" charset="0"/>
              </a:rPr>
              <a:t>projectcalico.org</a:t>
            </a:r>
            <a:r>
              <a:rPr lang="en-US" b="1">
                <a:latin typeface="Courier" pitchFamily="2" charset="0"/>
              </a:rPr>
              <a:t>/v3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kind: </a:t>
            </a:r>
            <a:r>
              <a:rPr lang="en-US" b="1" err="1">
                <a:latin typeface="Courier" pitchFamily="2" charset="0"/>
              </a:rPr>
              <a:t>GlobalNetworkPolicy</a:t>
            </a:r>
            <a:endParaRPr lang="en-US" b="1">
              <a:latin typeface="Courier" pitchFamily="2" charset="0"/>
            </a:endParaRP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metadata: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name: allow-tcp-6379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spec: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selector: role == 'database'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types: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- Ingress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- Egress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ingress: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- action: Allow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  protocol: TCP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  source: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    selector: role == 'frontend'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  destination: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    ports: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    - 6379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egress:</a:t>
            </a:r>
          </a:p>
          <a:p>
            <a:pPr marL="0" indent="0">
              <a:buNone/>
            </a:pPr>
            <a:r>
              <a:rPr lang="en-US" b="1">
                <a:latin typeface="Courier" pitchFamily="2" charset="0"/>
              </a:rPr>
              <a:t>  - action: Allow</a:t>
            </a:r>
          </a:p>
        </p:txBody>
      </p:sp>
    </p:spTree>
    <p:extLst>
      <p:ext uri="{BB962C8B-B14F-4D97-AF65-F5344CB8AC3E}">
        <p14:creationId xmlns:p14="http://schemas.microsoft.com/office/powerpoint/2010/main" val="3148619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64AAA-ADEF-C247-A2FB-5F341B356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5145" y="2267815"/>
            <a:ext cx="4602018" cy="1325563"/>
          </a:xfrm>
        </p:spPr>
        <p:txBody>
          <a:bodyPr/>
          <a:lstStyle/>
          <a:p>
            <a:r>
              <a:rPr lang="en-US"/>
              <a:t>Calico Global Network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C38BE-D99B-2647-9312-923677D59F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4218" y="514061"/>
            <a:ext cx="7126873" cy="60622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>
                <a:latin typeface="Courier" pitchFamily="2" charset="0"/>
              </a:rPr>
              <a:t>apiVersion</a:t>
            </a:r>
            <a:r>
              <a:rPr lang="en-US" b="1" dirty="0">
                <a:latin typeface="Courier" pitchFamily="2" charset="0"/>
              </a:rPr>
              <a:t>: projectcalico.org/v3</a:t>
            </a: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kind: </a:t>
            </a:r>
            <a:r>
              <a:rPr lang="en-US" b="1" dirty="0" err="1">
                <a:latin typeface="Courier" pitchFamily="2" charset="0"/>
              </a:rPr>
              <a:t>GlobalNetworkSet</a:t>
            </a:r>
            <a:endParaRPr lang="en-US" b="1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metadata:</a:t>
            </a: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  name: a-name-for-the-set</a:t>
            </a: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  labels:</a:t>
            </a: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    role: external-database</a:t>
            </a: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spec:</a:t>
            </a: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  nets:</a:t>
            </a: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  - 198.51.100.0/28</a:t>
            </a: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  - 203.0.113.0/24</a:t>
            </a:r>
          </a:p>
        </p:txBody>
      </p:sp>
    </p:spTree>
    <p:extLst>
      <p:ext uri="{BB962C8B-B14F-4D97-AF65-F5344CB8AC3E}">
        <p14:creationId xmlns:p14="http://schemas.microsoft.com/office/powerpoint/2010/main" val="1158907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9DDE482-40CE-6443-B66E-B2C29D5E9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373" y="127000"/>
            <a:ext cx="4394200" cy="6604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B0DBB96-F1A1-3A44-A4BC-F8A58539F61F}"/>
              </a:ext>
            </a:extLst>
          </p:cNvPr>
          <p:cNvSpPr/>
          <p:nvPr/>
        </p:nvSpPr>
        <p:spPr>
          <a:xfrm>
            <a:off x="600364" y="3094182"/>
            <a:ext cx="5384800" cy="637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46BB6C9-5AA1-C848-9BD5-823426B78A6D}"/>
              </a:ext>
            </a:extLst>
          </p:cNvPr>
          <p:cNvSpPr/>
          <p:nvPr/>
        </p:nvSpPr>
        <p:spPr>
          <a:xfrm>
            <a:off x="1597890" y="1080655"/>
            <a:ext cx="480291" cy="42487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A2378E1-9ED7-FD45-AA61-F9FFAF4468BB}"/>
              </a:ext>
            </a:extLst>
          </p:cNvPr>
          <p:cNvSpPr/>
          <p:nvPr/>
        </p:nvSpPr>
        <p:spPr>
          <a:xfrm>
            <a:off x="1635412" y="4806372"/>
            <a:ext cx="480291" cy="42487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26347CC-A2E1-2249-A6F9-CAF91322B51D}"/>
              </a:ext>
            </a:extLst>
          </p:cNvPr>
          <p:cNvSpPr/>
          <p:nvPr/>
        </p:nvSpPr>
        <p:spPr>
          <a:xfrm>
            <a:off x="1635411" y="5485245"/>
            <a:ext cx="480291" cy="42487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E8DB47-0910-F447-81B0-7F740AB64F67}"/>
              </a:ext>
            </a:extLst>
          </p:cNvPr>
          <p:cNvSpPr txBox="1"/>
          <p:nvPr/>
        </p:nvSpPr>
        <p:spPr>
          <a:xfrm>
            <a:off x="5800437" y="1241259"/>
            <a:ext cx="4784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&lt;- Single Rule where two conditions must be met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89DD7F-14BA-7C4F-895E-E852C7E73324}"/>
              </a:ext>
            </a:extLst>
          </p:cNvPr>
          <p:cNvSpPr txBox="1"/>
          <p:nvPr/>
        </p:nvSpPr>
        <p:spPr>
          <a:xfrm>
            <a:off x="5800437" y="5018808"/>
            <a:ext cx="396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&lt;- two conditions either/or must be met</a:t>
            </a:r>
          </a:p>
        </p:txBody>
      </p:sp>
    </p:spTree>
    <p:extLst>
      <p:ext uri="{BB962C8B-B14F-4D97-AF65-F5344CB8AC3E}">
        <p14:creationId xmlns:p14="http://schemas.microsoft.com/office/powerpoint/2010/main" val="3003319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49BA6-3000-1D47-BA3A-B16D6C0E6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368" y="457200"/>
            <a:ext cx="10848422" cy="553998"/>
          </a:xfrm>
        </p:spPr>
        <p:txBody>
          <a:bodyPr>
            <a:normAutofit fontScale="90000"/>
          </a:bodyPr>
          <a:lstStyle/>
          <a:p>
            <a:r>
              <a:rPr lang="en-US"/>
              <a:t>When to use Azure NSG vs. Kubernetes Network policy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6AE48-80DB-2F45-B65C-C6C12942B2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/>
              <a:t>Azure Network Security Groups</a:t>
            </a:r>
          </a:p>
          <a:p>
            <a:pPr lvl="1"/>
            <a:r>
              <a:rPr lang="en-US"/>
              <a:t>Use it to filter North-South traffic, that is, traffic entering and leaving your cluster subnet</a:t>
            </a:r>
          </a:p>
          <a:p>
            <a:pPr lvl="1"/>
            <a:endParaRPr lang="en-US"/>
          </a:p>
          <a:p>
            <a:r>
              <a:rPr lang="en-US"/>
              <a:t>Kubernetes Network Policies</a:t>
            </a:r>
          </a:p>
          <a:p>
            <a:pPr lvl="1"/>
            <a:r>
              <a:rPr lang="en-US"/>
              <a:t>Use it to filter East-West traffic, that is, traffic between pods in your cluster 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017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1875</TotalTime>
  <Words>1389</Words>
  <Application>Microsoft Office PowerPoint</Application>
  <PresentationFormat>Widescreen</PresentationFormat>
  <Paragraphs>285</Paragraphs>
  <Slides>24</Slides>
  <Notes>15</Notes>
  <HiddenSlides>1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5" baseType="lpstr">
      <vt:lpstr>Arial</vt:lpstr>
      <vt:lpstr>Calibri</vt:lpstr>
      <vt:lpstr>Calibri Light</vt:lpstr>
      <vt:lpstr>Consolas</vt:lpstr>
      <vt:lpstr>Courier</vt:lpstr>
      <vt:lpstr>Courier New</vt:lpstr>
      <vt:lpstr>Roboto</vt:lpstr>
      <vt:lpstr>Segoe UI</vt:lpstr>
      <vt:lpstr>Segoe UI Semibold</vt:lpstr>
      <vt:lpstr>Segoe UI Semilight</vt:lpstr>
      <vt:lpstr>Office Theme</vt:lpstr>
      <vt:lpstr>Kubernetes Security with Calico and Open Policy Agent </vt:lpstr>
      <vt:lpstr>Network policy</vt:lpstr>
      <vt:lpstr>Azure Kubernetes Network Policies</vt:lpstr>
      <vt:lpstr>Network policy  </vt:lpstr>
      <vt:lpstr>Network policy </vt:lpstr>
      <vt:lpstr>Calico Global Network Policy</vt:lpstr>
      <vt:lpstr>Calico Global Network Set</vt:lpstr>
      <vt:lpstr>PowerPoint Presentation</vt:lpstr>
      <vt:lpstr>When to use Azure NSG vs. Kubernetes Network policy </vt:lpstr>
      <vt:lpstr>Network Policy Demo</vt:lpstr>
      <vt:lpstr>Open Policy Agent</vt:lpstr>
      <vt:lpstr>PowerPoint Presentation</vt:lpstr>
      <vt:lpstr>Dynamic Admission Control</vt:lpstr>
      <vt:lpstr>That’s awesome! But…</vt:lpstr>
      <vt:lpstr>Sample Admission Webhook</vt:lpstr>
      <vt:lpstr>Open Policy Agent</vt:lpstr>
      <vt:lpstr>PowerPoint Presentation</vt:lpstr>
      <vt:lpstr>Example Rego Policy</vt:lpstr>
      <vt:lpstr>Who manages all this policy?</vt:lpstr>
      <vt:lpstr>Kubernetes Policy Controller</vt:lpstr>
      <vt:lpstr>Demos </vt:lpstr>
      <vt:lpstr>The Good, The Bad, and Gotchas</vt:lpstr>
      <vt:lpstr>Takeaways</vt:lpstr>
      <vt:lpstr>Example Policies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Ray Kao</dc:creator>
  <cp:lastModifiedBy>Eric Leonard</cp:lastModifiedBy>
  <cp:revision>4</cp:revision>
  <cp:lastPrinted>2019-06-10T14:00:42Z</cp:lastPrinted>
  <dcterms:created xsi:type="dcterms:W3CDTF">2019-06-04T12:37:24Z</dcterms:created>
  <dcterms:modified xsi:type="dcterms:W3CDTF">2019-11-27T22:55:12Z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2019-06-04T12:37:25-0500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bdbad7bc-01ac-41d1-b187-00009ce4621c</vt:lpwstr>
  </property>
  <property fmtid="{D5CDD505-2E9C-101B-9397-08002B2CF9AE}" pid="8" name="MSIP_Label_f42aa342-8706-4288-bd11-ebb85995028c_ContentBits">
    <vt:lpwstr>0</vt:lpwstr>
  </property>
</Properties>
</file>

<file path=docProps/thumbnail.jpeg>
</file>